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7" r:id="rId2"/>
    <p:sldId id="260" r:id="rId3"/>
    <p:sldId id="277" r:id="rId4"/>
    <p:sldId id="256" r:id="rId5"/>
    <p:sldId id="278" r:id="rId6"/>
    <p:sldId id="279" r:id="rId7"/>
    <p:sldId id="274" r:id="rId8"/>
    <p:sldId id="280" r:id="rId9"/>
    <p:sldId id="284" r:id="rId10"/>
    <p:sldId id="285" r:id="rId11"/>
    <p:sldId id="267" r:id="rId12"/>
    <p:sldId id="282" r:id="rId13"/>
    <p:sldId id="281" r:id="rId14"/>
    <p:sldId id="283" r:id="rId15"/>
  </p:sldIdLst>
  <p:sldSz cx="9144000" cy="6858000" type="screen4x3"/>
  <p:notesSz cx="6858000" cy="9144000"/>
  <p:custDataLst>
    <p:tags r:id="rId16"/>
  </p:custDataLst>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4" d="100"/>
          <a:sy n="44" d="100"/>
        </p:scale>
        <p:origin x="-2554" y="-93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7AFDC86F-E01F-48B6-B702-CE3A94C650E9}" type="datetimeFigureOut">
              <a:rPr lang="ru-RU"/>
              <a:pPr>
                <a:defRPr/>
              </a:pPr>
              <a:t>19.04.2012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3DCCD06-CFFF-4E1D-8B94-E461CB5A4912}" type="slidenum">
              <a:rPr lang="ru-RU"/>
              <a:pPr>
                <a:defRPr/>
              </a:pPr>
              <a:t>‹#›</a:t>
            </a:fld>
            <a:endParaRPr lang="ru-RU"/>
          </a:p>
        </p:txBody>
      </p:sp>
    </p:spTree>
    <p:extLst>
      <p:ext uri="{BB962C8B-B14F-4D97-AF65-F5344CB8AC3E}">
        <p14:creationId xmlns:p14="http://schemas.microsoft.com/office/powerpoint/2010/main" val="580514770"/>
      </p:ext>
    </p:extLst>
  </p:cSld>
  <p:clrMapOvr>
    <a:masterClrMapping/>
  </p:clrMapOvr>
  <p:transition spd="slow"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244395E7-86F1-4204-BE88-19A5B2AF1B32}" type="datetimeFigureOut">
              <a:rPr lang="ru-RU"/>
              <a:pPr>
                <a:defRPr/>
              </a:pPr>
              <a:t>19.04.2012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CB7BE15-322D-4B75-BA3C-DA71084C4C17}" type="slidenum">
              <a:rPr lang="ru-RU"/>
              <a:pPr>
                <a:defRPr/>
              </a:pPr>
              <a:t>‹#›</a:t>
            </a:fld>
            <a:endParaRPr lang="ru-RU"/>
          </a:p>
        </p:txBody>
      </p:sp>
    </p:spTree>
    <p:extLst>
      <p:ext uri="{BB962C8B-B14F-4D97-AF65-F5344CB8AC3E}">
        <p14:creationId xmlns:p14="http://schemas.microsoft.com/office/powerpoint/2010/main" val="603716476"/>
      </p:ext>
    </p:extLst>
  </p:cSld>
  <p:clrMapOvr>
    <a:masterClrMapping/>
  </p:clrMapOvr>
  <p:transition spd="slow" advClick="0" advTm="4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3DCDC81-13C3-4539-BA36-B556AC237F57}" type="datetimeFigureOut">
              <a:rPr lang="ru-RU"/>
              <a:pPr>
                <a:defRPr/>
              </a:pPr>
              <a:t>19.04.2012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F881C79-B1F6-4EE5-BB05-6D18DD29110C}" type="slidenum">
              <a:rPr lang="ru-RU"/>
              <a:pPr>
                <a:defRPr/>
              </a:pPr>
              <a:t>‹#›</a:t>
            </a:fld>
            <a:endParaRPr lang="ru-RU"/>
          </a:p>
        </p:txBody>
      </p:sp>
    </p:spTree>
    <p:extLst>
      <p:ext uri="{BB962C8B-B14F-4D97-AF65-F5344CB8AC3E}">
        <p14:creationId xmlns:p14="http://schemas.microsoft.com/office/powerpoint/2010/main" val="1229110433"/>
      </p:ext>
    </p:extLst>
  </p:cSld>
  <p:clrMapOvr>
    <a:masterClrMapping/>
  </p:clrMapOvr>
  <p:transition spd="slow"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5F3C5E27-46BE-4C53-9156-14E64657CA1D}" type="datetimeFigureOut">
              <a:rPr lang="ru-RU"/>
              <a:pPr>
                <a:defRPr/>
              </a:pPr>
              <a:t>19.04.2012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5A7AA53-164F-4FC5-9EBE-F6D5271DA5F8}" type="slidenum">
              <a:rPr lang="ru-RU"/>
              <a:pPr>
                <a:defRPr/>
              </a:pPr>
              <a:t>‹#›</a:t>
            </a:fld>
            <a:endParaRPr lang="ru-RU"/>
          </a:p>
        </p:txBody>
      </p:sp>
    </p:spTree>
    <p:extLst>
      <p:ext uri="{BB962C8B-B14F-4D97-AF65-F5344CB8AC3E}">
        <p14:creationId xmlns:p14="http://schemas.microsoft.com/office/powerpoint/2010/main" val="3022419623"/>
      </p:ext>
    </p:extLst>
  </p:cSld>
  <p:clrMapOvr>
    <a:masterClrMapping/>
  </p:clrMapOvr>
  <p:transition spd="slow" advClick="0"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E8AB06A-0039-4FDE-BAC8-9A21C9329535}" type="datetimeFigureOut">
              <a:rPr lang="ru-RU"/>
              <a:pPr>
                <a:defRPr/>
              </a:pPr>
              <a:t>19.04.2012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F5B23E6-D2C7-47BE-9790-DE37B0B5FD58}" type="slidenum">
              <a:rPr lang="ru-RU"/>
              <a:pPr>
                <a:defRPr/>
              </a:pPr>
              <a:t>‹#›</a:t>
            </a:fld>
            <a:endParaRPr lang="ru-RU"/>
          </a:p>
        </p:txBody>
      </p:sp>
    </p:spTree>
    <p:extLst>
      <p:ext uri="{BB962C8B-B14F-4D97-AF65-F5344CB8AC3E}">
        <p14:creationId xmlns:p14="http://schemas.microsoft.com/office/powerpoint/2010/main" val="891354230"/>
      </p:ext>
    </p:extLst>
  </p:cSld>
  <p:clrMapOvr>
    <a:masterClrMapping/>
  </p:clrMapOvr>
  <p:transition spd="slow" advClick="0"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F41D9E1F-24F2-46F2-9524-5EE63B5EE364}" type="datetimeFigureOut">
              <a:rPr lang="ru-RU"/>
              <a:pPr>
                <a:defRPr/>
              </a:pPr>
              <a:t>19.04.2012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491FE27-6ED6-4D26-90B8-FC4221EF5936}" type="slidenum">
              <a:rPr lang="ru-RU"/>
              <a:pPr>
                <a:defRPr/>
              </a:pPr>
              <a:t>‹#›</a:t>
            </a:fld>
            <a:endParaRPr lang="ru-RU"/>
          </a:p>
        </p:txBody>
      </p:sp>
    </p:spTree>
    <p:extLst>
      <p:ext uri="{BB962C8B-B14F-4D97-AF65-F5344CB8AC3E}">
        <p14:creationId xmlns:p14="http://schemas.microsoft.com/office/powerpoint/2010/main" val="2427213754"/>
      </p:ext>
    </p:extLst>
  </p:cSld>
  <p:clrMapOvr>
    <a:masterClrMapping/>
  </p:clrMapOvr>
  <p:transition spd="slow" advClick="0"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6DA2A393-4EDD-40F1-8B90-355F8BA50FAA}" type="datetimeFigureOut">
              <a:rPr lang="ru-RU"/>
              <a:pPr>
                <a:defRPr/>
              </a:pPr>
              <a:t>19.04.2012</a:t>
            </a:fld>
            <a:endParaRPr lang="ru-RU"/>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0" name="Slide Number Placeholder 8"/>
          <p:cNvSpPr>
            <a:spLocks noGrp="1"/>
          </p:cNvSpPr>
          <p:nvPr>
            <p:ph type="sldNum" sz="quarter" idx="12"/>
          </p:nvPr>
        </p:nvSpPr>
        <p:spPr/>
        <p:txBody>
          <a:bodyPr/>
          <a:lstStyle>
            <a:lvl1pPr>
              <a:defRPr/>
            </a:lvl1pPr>
          </a:lstStyle>
          <a:p>
            <a:pPr>
              <a:defRPr/>
            </a:pPr>
            <a:fld id="{2BE1FBEF-477F-4AA7-9776-75B9F14D949E}" type="slidenum">
              <a:rPr lang="ru-RU"/>
              <a:pPr>
                <a:defRPr/>
              </a:pPr>
              <a:t>‹#›</a:t>
            </a:fld>
            <a:endParaRPr lang="ru-RU"/>
          </a:p>
        </p:txBody>
      </p:sp>
    </p:spTree>
    <p:extLst>
      <p:ext uri="{BB962C8B-B14F-4D97-AF65-F5344CB8AC3E}">
        <p14:creationId xmlns:p14="http://schemas.microsoft.com/office/powerpoint/2010/main" val="741138537"/>
      </p:ext>
    </p:extLst>
  </p:cSld>
  <p:clrMapOvr>
    <a:masterClrMapping/>
  </p:clrMapOvr>
  <p:transition spd="slow" advClick="0"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6CD41BD1-A19C-47A6-93D5-18DE80535B03}" type="datetimeFigureOut">
              <a:rPr lang="ru-RU"/>
              <a:pPr>
                <a:defRPr/>
              </a:pPr>
              <a:t>19.04.2012</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5005A3A-7A5C-41F0-A1F9-94DD57C60F9B}" type="slidenum">
              <a:rPr lang="ru-RU"/>
              <a:pPr>
                <a:defRPr/>
              </a:pPr>
              <a:t>‹#›</a:t>
            </a:fld>
            <a:endParaRPr lang="ru-RU"/>
          </a:p>
        </p:txBody>
      </p:sp>
    </p:spTree>
    <p:extLst>
      <p:ext uri="{BB962C8B-B14F-4D97-AF65-F5344CB8AC3E}">
        <p14:creationId xmlns:p14="http://schemas.microsoft.com/office/powerpoint/2010/main" val="2189943316"/>
      </p:ext>
    </p:extLst>
  </p:cSld>
  <p:clrMapOvr>
    <a:masterClrMapping/>
  </p:clrMapOvr>
  <p:transition spd="slow" advClick="0"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EAF35F-5E70-49C2-A834-4F85EC0A4262}" type="datetimeFigureOut">
              <a:rPr lang="ru-RU"/>
              <a:pPr>
                <a:defRPr/>
              </a:pPr>
              <a:t>19.04.2012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243A8C99-1158-4FD5-B19D-B23ACC77A54F}" type="slidenum">
              <a:rPr lang="ru-RU"/>
              <a:pPr>
                <a:defRPr/>
              </a:pPr>
              <a:t>‹#›</a:t>
            </a:fld>
            <a:endParaRPr lang="ru-RU"/>
          </a:p>
        </p:txBody>
      </p:sp>
    </p:spTree>
    <p:extLst>
      <p:ext uri="{BB962C8B-B14F-4D97-AF65-F5344CB8AC3E}">
        <p14:creationId xmlns:p14="http://schemas.microsoft.com/office/powerpoint/2010/main" val="2425766587"/>
      </p:ext>
    </p:extLst>
  </p:cSld>
  <p:clrMapOvr>
    <a:masterClrMapping/>
  </p:clrMapOvr>
  <p:transition spd="slow"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8B475DDB-68F9-488E-891D-C9F048784180}" type="datetimeFigureOut">
              <a:rPr lang="ru-RU"/>
              <a:pPr>
                <a:defRPr/>
              </a:pPr>
              <a:t>19.04.2012</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66EEC686-2CE1-4429-BCAA-F6D224ECE1E4}" type="slidenum">
              <a:rPr lang="ru-RU"/>
              <a:pPr>
                <a:defRPr/>
              </a:pPr>
              <a:t>‹#›</a:t>
            </a:fld>
            <a:endParaRPr lang="ru-RU"/>
          </a:p>
        </p:txBody>
      </p:sp>
    </p:spTree>
    <p:extLst>
      <p:ext uri="{BB962C8B-B14F-4D97-AF65-F5344CB8AC3E}">
        <p14:creationId xmlns:p14="http://schemas.microsoft.com/office/powerpoint/2010/main" val="1146712856"/>
      </p:ext>
    </p:extLst>
  </p:cSld>
  <p:clrMapOvr>
    <a:masterClrMapping/>
  </p:clrMapOvr>
  <p:transition spd="slow" advClick="0" advTm="4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AFC9E179-97D8-4C25-B30F-7BA3BE551A06}" type="datetimeFigureOut">
              <a:rPr lang="ru-RU"/>
              <a:pPr>
                <a:defRPr/>
              </a:pPr>
              <a:t>19.04.2012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2EB7DD1-07E2-42EB-A080-AB466B09B775}" type="slidenum">
              <a:rPr lang="ru-RU"/>
              <a:pPr>
                <a:defRPr/>
              </a:pPr>
              <a:t>‹#›</a:t>
            </a:fld>
            <a:endParaRPr lang="ru-RU"/>
          </a:p>
        </p:txBody>
      </p:sp>
    </p:spTree>
    <p:extLst>
      <p:ext uri="{BB962C8B-B14F-4D97-AF65-F5344CB8AC3E}">
        <p14:creationId xmlns:p14="http://schemas.microsoft.com/office/powerpoint/2010/main" val="2141036600"/>
      </p:ext>
    </p:extLst>
  </p:cSld>
  <p:clrMapOvr>
    <a:masterClrMapping/>
  </p:clrMapOvr>
  <p:transition spd="slow" advClick="0" advTm="4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8D363EFE-AC5A-49F2-9442-F0B03D3B85E5}" type="datetimeFigureOut">
              <a:rPr lang="ru-RU"/>
              <a:pPr>
                <a:defRPr/>
              </a:pPr>
              <a:t>19.04.2012</a:t>
            </a:fld>
            <a:endParaRPr lang="ru-RU"/>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mn-lt"/>
                <a:cs typeface="+mn-cs"/>
              </a:defRPr>
            </a:lvl1pPr>
          </a:lstStyle>
          <a:p>
            <a:pPr>
              <a:defRPr/>
            </a:pPr>
            <a:fld id="{CBAFCAD7-FA61-408C-848E-44BE4D3C4C2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spd="slow" advClick="0" advTm="4000"/>
  <p:txStyles>
    <p:title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User\Desktop\&#1047;&#1072;&#1074;&#1100;&#1103;&#1083;&#1086;&#1074;&#1072;\&#1085;&#1086;&#1082;&#1090;&#1102;&#1088;&#1085;.mp3"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2"/>
          <p:cNvSpPr txBox="1">
            <a:spLocks/>
          </p:cNvSpPr>
          <p:nvPr/>
        </p:nvSpPr>
        <p:spPr>
          <a:xfrm>
            <a:off x="1503363" y="0"/>
            <a:ext cx="6080125" cy="4762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ru-RU" sz="1600" i="1" dirty="0" smtClean="0">
                <a:solidFill>
                  <a:schemeClr val="bg1"/>
                </a:solidFill>
                <a:effectLst>
                  <a:outerShdw blurRad="38100" dist="38100" dir="2700000" algn="tl">
                    <a:srgbClr val="000000">
                      <a:alpha val="43137"/>
                    </a:srgbClr>
                  </a:outerShdw>
                </a:effectLst>
                <a:latin typeface="Arial Black" pitchFamily="34" charset="0"/>
              </a:rPr>
              <a:t>МБОУ «СОШ № 52» </a:t>
            </a:r>
            <a:r>
              <a:rPr lang="ru-RU" sz="1600" i="1" dirty="0" err="1" smtClean="0">
                <a:solidFill>
                  <a:schemeClr val="bg1"/>
                </a:solidFill>
                <a:effectLst>
                  <a:outerShdw blurRad="38100" dist="38100" dir="2700000" algn="tl">
                    <a:srgbClr val="000000">
                      <a:alpha val="43137"/>
                    </a:srgbClr>
                  </a:outerShdw>
                </a:effectLst>
                <a:latin typeface="Arial Black" pitchFamily="34" charset="0"/>
              </a:rPr>
              <a:t>г.Кемерово</a:t>
            </a:r>
            <a:r>
              <a:rPr lang="ru-RU" sz="1600" i="1" dirty="0" smtClean="0">
                <a:solidFill>
                  <a:schemeClr val="bg1"/>
                </a:solidFill>
                <a:effectLst>
                  <a:outerShdw blurRad="38100" dist="38100" dir="2700000" algn="tl">
                    <a:srgbClr val="000000">
                      <a:alpha val="43137"/>
                    </a:srgbClr>
                  </a:outerShdw>
                </a:effectLst>
                <a:latin typeface="Arial Black" pitchFamily="34" charset="0"/>
              </a:rPr>
              <a:t> </a:t>
            </a:r>
            <a:endParaRPr lang="ru-RU" sz="1600" i="1" dirty="0">
              <a:solidFill>
                <a:schemeClr val="bg1"/>
              </a:solidFill>
              <a:effectLst>
                <a:outerShdw blurRad="38100" dist="38100" dir="2700000" algn="tl">
                  <a:srgbClr val="000000">
                    <a:alpha val="43137"/>
                  </a:srgbClr>
                </a:outerShdw>
              </a:effectLst>
              <a:latin typeface="Arial Black" pitchFamily="34" charset="0"/>
            </a:endParaRPr>
          </a:p>
        </p:txBody>
      </p:sp>
      <p:sp>
        <p:nvSpPr>
          <p:cNvPr id="2" name="Заголовок 1"/>
          <p:cNvSpPr>
            <a:spLocks noGrp="1"/>
          </p:cNvSpPr>
          <p:nvPr>
            <p:ph type="title"/>
          </p:nvPr>
        </p:nvSpPr>
        <p:spPr>
          <a:xfrm>
            <a:off x="0" y="533400"/>
            <a:ext cx="9144000" cy="1095375"/>
          </a:xfrm>
        </p:spPr>
        <p:txBody>
          <a:bodyPr>
            <a:normAutofit fontScale="90000"/>
          </a:bodyPr>
          <a:lstStyle/>
          <a:p>
            <a:pPr algn="ctr" eaLnBrk="1" fontAlgn="auto" hangingPunct="1">
              <a:spcAft>
                <a:spcPts val="0"/>
              </a:spcAft>
              <a:defRPr/>
            </a:pPr>
            <a:r>
              <a:rPr lang="ru-RU" b="1" dirty="0"/>
              <a:t>Прасковья Григорьевна </a:t>
            </a:r>
            <a:r>
              <a:rPr lang="ru-RU" b="1" dirty="0" smtClean="0"/>
              <a:t>Завьялова </a:t>
            </a:r>
            <a:r>
              <a:rPr lang="ru-RU" dirty="0"/>
              <a:t> </a:t>
            </a:r>
            <a:br>
              <a:rPr lang="ru-RU" dirty="0"/>
            </a:br>
            <a:endParaRPr lang="ru-RU" dirty="0"/>
          </a:p>
        </p:txBody>
      </p:sp>
      <p:pic>
        <p:nvPicPr>
          <p:cNvPr id="1331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995" t="4933" b="13347"/>
          <a:stretch>
            <a:fillRect/>
          </a:stretch>
        </p:blipFill>
        <p:spPr>
          <a:xfrm>
            <a:off x="5010150" y="1903413"/>
            <a:ext cx="2482850" cy="284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2"/>
          <p:cNvPicPr>
            <a:picLocks noChangeAspect="1" noChangeArrowheads="1"/>
          </p:cNvPicPr>
          <p:nvPr/>
        </p:nvPicPr>
        <p:blipFill>
          <a:blip r:embed="rId4">
            <a:extLst>
              <a:ext uri="{28A0092B-C50C-407E-A947-70E740481C1C}">
                <a14:useLocalDpi xmlns:a14="http://schemas.microsoft.com/office/drawing/2010/main" val="0"/>
              </a:ext>
            </a:extLst>
          </a:blip>
          <a:srcRect r="4465" b="28716"/>
          <a:stretch>
            <a:fillRect/>
          </a:stretch>
        </p:blipFill>
        <p:spPr bwMode="auto">
          <a:xfrm>
            <a:off x="-90488" y="1903413"/>
            <a:ext cx="2511426"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descr="C:\TEMP\FineReader11\media\image2.jpeg"/>
          <p:cNvPicPr/>
          <p:nvPr/>
        </p:nvPicPr>
        <p:blipFill rotWithShape="1">
          <a:blip r:embed="rId5" cstate="print">
            <a:extLst>
              <a:ext uri="{28A0092B-C50C-407E-A947-70E740481C1C}">
                <a14:useLocalDpi xmlns:a14="http://schemas.microsoft.com/office/drawing/2010/main" val="0"/>
              </a:ext>
            </a:extLst>
          </a:blip>
          <a:srcRect t="3618" b="16501"/>
          <a:stretch/>
        </p:blipFill>
        <p:spPr bwMode="auto">
          <a:xfrm>
            <a:off x="2537519" y="1903379"/>
            <a:ext cx="2376264" cy="2845059"/>
          </a:xfrm>
          <a:prstGeom prst="rect">
            <a:avLst/>
          </a:prstGeom>
          <a:ln w="190500" cap="sq">
            <a:no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319" name="Picture 2"/>
          <p:cNvPicPr>
            <a:picLocks noChangeAspect="1" noChangeArrowheads="1"/>
          </p:cNvPicPr>
          <p:nvPr/>
        </p:nvPicPr>
        <p:blipFill>
          <a:blip r:embed="rId6">
            <a:extLst>
              <a:ext uri="{28A0092B-C50C-407E-A947-70E740481C1C}">
                <a14:useLocalDpi xmlns:a14="http://schemas.microsoft.com/office/drawing/2010/main" val="0"/>
              </a:ext>
            </a:extLst>
          </a:blip>
          <a:srcRect b="13658"/>
          <a:stretch>
            <a:fillRect/>
          </a:stretch>
        </p:blipFill>
        <p:spPr bwMode="auto">
          <a:xfrm>
            <a:off x="7521575" y="1890713"/>
            <a:ext cx="225583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Заголовок 1"/>
          <p:cNvSpPr txBox="1">
            <a:spLocks/>
          </p:cNvSpPr>
          <p:nvPr/>
        </p:nvSpPr>
        <p:spPr>
          <a:xfrm>
            <a:off x="833438" y="5257800"/>
            <a:ext cx="7626350" cy="1600200"/>
          </a:xfrm>
          <a:prstGeom prst="rect">
            <a:avLst/>
          </a:prstGeom>
        </p:spPr>
        <p:txBody>
          <a:bodyPr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ru-RU" sz="3600" dirty="0" smtClean="0"/>
              <a:t>«Судьба города в судьбе человека»</a:t>
            </a:r>
          </a:p>
        </p:txBody>
      </p:sp>
      <p:pic>
        <p:nvPicPr>
          <p:cNvPr id="13321" name="Picture 5"/>
          <p:cNvPicPr>
            <a:picLocks noChangeAspect="1" noChangeArrowheads="1"/>
          </p:cNvPicPr>
          <p:nvPr/>
        </p:nvPicPr>
        <p:blipFill>
          <a:blip r:embed="rId7">
            <a:extLst>
              <a:ext uri="{28A0092B-C50C-407E-A947-70E740481C1C}">
                <a14:useLocalDpi xmlns:a14="http://schemas.microsoft.com/office/drawing/2010/main" val="0"/>
              </a:ext>
            </a:extLst>
          </a:blip>
          <a:srcRect l="-2" r="192"/>
          <a:stretch>
            <a:fillRect/>
          </a:stretch>
        </p:blipFill>
        <p:spPr bwMode="auto">
          <a:xfrm>
            <a:off x="-90488" y="1314450"/>
            <a:ext cx="10188576"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ноктюрн.mp3">
            <a:hlinkClick r:id="" action="ppaction://media"/>
          </p:cNvPr>
          <p:cNvPicPr>
            <a:picLocks noRot="1" noChangeAspect="1"/>
          </p:cNvPicPr>
          <p:nvPr>
            <a:audioFile r:link="rId1"/>
          </p:nvPr>
        </p:nvPicPr>
        <p:blipFill>
          <a:blip r:embed="rId8"/>
          <a:srcRect/>
          <a:stretch>
            <a:fillRect/>
          </a:stretch>
        </p:blipFill>
        <p:spPr bwMode="auto">
          <a:xfrm>
            <a:off x="7674928" y="5082540"/>
            <a:ext cx="1950720" cy="195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ъект 3"/>
          <p:cNvSpPr txBox="1">
            <a:spLocks/>
          </p:cNvSpPr>
          <p:nvPr/>
        </p:nvSpPr>
        <p:spPr bwMode="auto">
          <a:xfrm>
            <a:off x="406400" y="5157788"/>
            <a:ext cx="859631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Clr>
                <a:schemeClr val="accent1"/>
              </a:buClr>
              <a:buSzPct val="85000"/>
              <a:buFont typeface="Arial" charset="0"/>
              <a:buChar char="•"/>
            </a:pPr>
            <a:r>
              <a:rPr lang="ru-RU" sz="2000"/>
              <a:t>В Кедровке Прасковью Григорьевну Завьялову знают очень многие. И потому, что живёт она в поселке уже много-много лет, и потому, что все годы своей трудовой жизни они посвятила нелегкому, но благородному  учительскому труду.</a:t>
            </a:r>
          </a:p>
        </p:txBody>
      </p:sp>
      <p:pic>
        <p:nvPicPr>
          <p:cNvPr id="225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123950"/>
            <a:ext cx="4451350" cy="29876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descr="D:\для презент муз\DSC01539.JPG"/>
          <p:cNvPicPr>
            <a:picLocks noChangeAspect="1" noChangeArrowheads="1"/>
          </p:cNvPicPr>
          <p:nvPr/>
        </p:nvPicPr>
        <p:blipFill>
          <a:blip r:embed="rId3">
            <a:extLst>
              <a:ext uri="{28A0092B-C50C-407E-A947-70E740481C1C}">
                <a14:useLocalDpi xmlns:a14="http://schemas.microsoft.com/office/drawing/2010/main" val="0"/>
              </a:ext>
            </a:extLst>
          </a:blip>
          <a:srcRect t="14154"/>
          <a:stretch>
            <a:fillRect/>
          </a:stretch>
        </p:blipFill>
        <p:spPr bwMode="auto">
          <a:xfrm>
            <a:off x="4572000" y="1131888"/>
            <a:ext cx="4572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noChangeArrowheads="1"/>
          </p:cNvPicPr>
          <p:nvPr/>
        </p:nvPicPr>
        <p:blipFill>
          <a:blip r:embed="rId4">
            <a:extLst>
              <a:ext uri="{28A0092B-C50C-407E-A947-70E740481C1C}">
                <a14:useLocalDpi xmlns:a14="http://schemas.microsoft.com/office/drawing/2010/main" val="0"/>
              </a:ext>
            </a:extLst>
          </a:blip>
          <a:srcRect l="2983" r="65118"/>
          <a:stretch>
            <a:fillRect/>
          </a:stretch>
        </p:blipFill>
        <p:spPr bwMode="auto">
          <a:xfrm>
            <a:off x="0" y="595313"/>
            <a:ext cx="91440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Объект 2"/>
          <p:cNvSpPr txBox="1">
            <a:spLocks/>
          </p:cNvSpPr>
          <p:nvPr/>
        </p:nvSpPr>
        <p:spPr>
          <a:xfrm>
            <a:off x="1503363" y="0"/>
            <a:ext cx="6080125" cy="4762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ru-RU" sz="1600" i="1" dirty="0" smtClean="0">
                <a:solidFill>
                  <a:schemeClr val="bg1"/>
                </a:solidFill>
                <a:effectLst>
                  <a:outerShdw blurRad="38100" dist="38100" dir="2700000" algn="tl">
                    <a:srgbClr val="000000">
                      <a:alpha val="43137"/>
                    </a:srgbClr>
                  </a:outerShdw>
                </a:effectLst>
                <a:latin typeface="Arial Black" pitchFamily="34" charset="0"/>
              </a:rPr>
              <a:t>МБОУ «СОШ № 52» </a:t>
            </a:r>
            <a:r>
              <a:rPr lang="ru-RU" sz="1600" i="1" dirty="0" err="1" smtClean="0">
                <a:solidFill>
                  <a:schemeClr val="bg1"/>
                </a:solidFill>
                <a:effectLst>
                  <a:outerShdw blurRad="38100" dist="38100" dir="2700000" algn="tl">
                    <a:srgbClr val="000000">
                      <a:alpha val="43137"/>
                    </a:srgbClr>
                  </a:outerShdw>
                </a:effectLst>
                <a:latin typeface="Arial Black" pitchFamily="34" charset="0"/>
              </a:rPr>
              <a:t>г.Кемерово</a:t>
            </a:r>
            <a:endParaRPr lang="ru-RU" sz="1600" i="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advClick="0" advTm="4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dirty="0" smtClean="0"/>
              <a:t>Награды </a:t>
            </a:r>
            <a:endParaRPr lang="ru-RU" dirty="0"/>
          </a:p>
        </p:txBody>
      </p:sp>
      <p:sp>
        <p:nvSpPr>
          <p:cNvPr id="23555" name="Объект 2"/>
          <p:cNvSpPr>
            <a:spLocks noGrp="1"/>
          </p:cNvSpPr>
          <p:nvPr>
            <p:ph idx="1"/>
          </p:nvPr>
        </p:nvSpPr>
        <p:spPr>
          <a:xfrm>
            <a:off x="457200" y="1600200"/>
            <a:ext cx="5410200" cy="4876800"/>
          </a:xfrm>
        </p:spPr>
        <p:txBody>
          <a:bodyPr/>
          <a:lstStyle/>
          <a:p>
            <a:pPr eaLnBrk="1" hangingPunct="1"/>
            <a:r>
              <a:rPr lang="ru-RU" smtClean="0"/>
              <a:t>знак «Почетный работник  народного образования» 2002 г, </a:t>
            </a:r>
          </a:p>
          <a:p>
            <a:pPr eaLnBrk="1" hangingPunct="1"/>
            <a:r>
              <a:rPr lang="ru-RU" smtClean="0"/>
              <a:t>медали: Ветеран труда,  Ветеран – труженик тыла(2003г),   За доблестный и самоотверженный труд в годы Великой отечественной войны 1941-1945г, юбилейные медали (50 лет Победы, 60 лет Победы, 65 лет Победы.  </a:t>
            </a:r>
          </a:p>
          <a:p>
            <a:pPr eaLnBrk="1" hangingPunct="1"/>
            <a:r>
              <a:rPr lang="ru-RU" smtClean="0"/>
              <a:t>Награждена областной медалью «65 лет Кемеровской области»</a:t>
            </a:r>
          </a:p>
        </p:txBody>
      </p:sp>
      <p:pic>
        <p:nvPicPr>
          <p:cNvPr id="6" name="Рисунок 5" descr="C:\TEMP\FineReader11\media\image2.jpeg"/>
          <p:cNvPicPr/>
          <p:nvPr/>
        </p:nvPicPr>
        <p:blipFill rotWithShape="1">
          <a:blip r:embed="rId2" cstate="print">
            <a:extLst>
              <a:ext uri="{28A0092B-C50C-407E-A947-70E740481C1C}">
                <a14:useLocalDpi xmlns:a14="http://schemas.microsoft.com/office/drawing/2010/main" val="0"/>
              </a:ext>
            </a:extLst>
          </a:blip>
          <a:srcRect t="3618" b="-1773"/>
          <a:stretch/>
        </p:blipFill>
        <p:spPr bwMode="auto">
          <a:xfrm>
            <a:off x="6179435" y="980728"/>
            <a:ext cx="2376264" cy="3495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Объект 2"/>
          <p:cNvSpPr txBox="1">
            <a:spLocks/>
          </p:cNvSpPr>
          <p:nvPr/>
        </p:nvSpPr>
        <p:spPr>
          <a:xfrm>
            <a:off x="1503363" y="0"/>
            <a:ext cx="6080125" cy="4762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ru-RU" sz="1600" i="1" dirty="0" smtClean="0">
                <a:solidFill>
                  <a:schemeClr val="bg1"/>
                </a:solidFill>
                <a:effectLst>
                  <a:outerShdw blurRad="38100" dist="38100" dir="2700000" algn="tl">
                    <a:srgbClr val="000000">
                      <a:alpha val="43137"/>
                    </a:srgbClr>
                  </a:outerShdw>
                </a:effectLst>
                <a:latin typeface="Arial Black" pitchFamily="34" charset="0"/>
              </a:rPr>
              <a:t>МБОУ «СОШ № 52» </a:t>
            </a:r>
            <a:r>
              <a:rPr lang="ru-RU" sz="1600" i="1" dirty="0" err="1" smtClean="0">
                <a:solidFill>
                  <a:schemeClr val="bg1"/>
                </a:solidFill>
                <a:effectLst>
                  <a:outerShdw blurRad="38100" dist="38100" dir="2700000" algn="tl">
                    <a:srgbClr val="000000">
                      <a:alpha val="43137"/>
                    </a:srgbClr>
                  </a:outerShdw>
                </a:effectLst>
                <a:latin typeface="Arial Black" pitchFamily="34" charset="0"/>
              </a:rPr>
              <a:t>г.Кемерово</a:t>
            </a:r>
            <a:endParaRPr lang="ru-RU" sz="1600" i="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advClick="0" advTm="8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sz="3600" dirty="0" smtClean="0"/>
              <a:t>Прасковья Григорьевна: </a:t>
            </a:r>
            <a:endParaRPr lang="ru-RU" sz="3600" dirty="0"/>
          </a:p>
        </p:txBody>
      </p:sp>
      <p:sp>
        <p:nvSpPr>
          <p:cNvPr id="24579" name="Объект 2"/>
          <p:cNvSpPr>
            <a:spLocks noGrp="1"/>
          </p:cNvSpPr>
          <p:nvPr>
            <p:ph idx="1"/>
          </p:nvPr>
        </p:nvSpPr>
        <p:spPr>
          <a:xfrm>
            <a:off x="395288" y="1557338"/>
            <a:ext cx="4105275" cy="4876800"/>
          </a:xfrm>
        </p:spPr>
        <p:txBody>
          <a:bodyPr/>
          <a:lstStyle/>
          <a:p>
            <a:pPr eaLnBrk="1" hangingPunct="1"/>
            <a:r>
              <a:rPr lang="ru-RU" sz="3200" smtClean="0"/>
              <a:t>Я - ветеран тыла!  Желаю, чтобы никто никогда не видел таких ужасов, которые видели мы: и дети войны, и взрослые. Будьте счастливы. Любите Родину!</a:t>
            </a:r>
          </a:p>
        </p:txBody>
      </p:sp>
      <p:pic>
        <p:nvPicPr>
          <p:cNvPr id="6" name="Picture 3" descr="D:\Ветераны Кедровки\фото ветераны 2010, и к фильмам\DSC020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5010" y="1815159"/>
            <a:ext cx="4032448"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Объект 2"/>
          <p:cNvSpPr txBox="1">
            <a:spLocks/>
          </p:cNvSpPr>
          <p:nvPr/>
        </p:nvSpPr>
        <p:spPr>
          <a:xfrm>
            <a:off x="1503363" y="0"/>
            <a:ext cx="6080125" cy="4762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ru-RU" sz="1600" i="1" dirty="0" smtClean="0">
                <a:solidFill>
                  <a:schemeClr val="bg1"/>
                </a:solidFill>
                <a:effectLst>
                  <a:outerShdw blurRad="38100" dist="38100" dir="2700000" algn="tl">
                    <a:srgbClr val="000000">
                      <a:alpha val="43137"/>
                    </a:srgbClr>
                  </a:outerShdw>
                </a:effectLst>
                <a:latin typeface="Arial Black" pitchFamily="34" charset="0"/>
              </a:rPr>
              <a:t>МБОУ «СОШ № 52» </a:t>
            </a:r>
            <a:r>
              <a:rPr lang="ru-RU" sz="1600" i="1" dirty="0" err="1" smtClean="0">
                <a:solidFill>
                  <a:schemeClr val="bg1"/>
                </a:solidFill>
                <a:effectLst>
                  <a:outerShdw blurRad="38100" dist="38100" dir="2700000" algn="tl">
                    <a:srgbClr val="000000">
                      <a:alpha val="43137"/>
                    </a:srgbClr>
                  </a:outerShdw>
                </a:effectLst>
                <a:latin typeface="Arial Black" pitchFamily="34" charset="0"/>
              </a:rPr>
              <a:t>г.Кемерово</a:t>
            </a:r>
            <a:endParaRPr lang="ru-RU" sz="1600" i="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advClick="0" advTm="6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sz="3600" dirty="0" smtClean="0"/>
              <a:t>Прасковья Григорьевна: </a:t>
            </a:r>
            <a:endParaRPr lang="ru-RU" sz="3600" dirty="0"/>
          </a:p>
        </p:txBody>
      </p:sp>
      <p:sp>
        <p:nvSpPr>
          <p:cNvPr id="3" name="Объект 2"/>
          <p:cNvSpPr>
            <a:spLocks noGrp="1"/>
          </p:cNvSpPr>
          <p:nvPr>
            <p:ph idx="1"/>
          </p:nvPr>
        </p:nvSpPr>
        <p:spPr>
          <a:xfrm>
            <a:off x="395288" y="1557338"/>
            <a:ext cx="5014912" cy="4876800"/>
          </a:xfrm>
        </p:spPr>
        <p:txBody>
          <a:bodyPr rtlCol="0">
            <a:normAutofit fontScale="92500" lnSpcReduction="10000"/>
          </a:bodyPr>
          <a:lstStyle/>
          <a:p>
            <a:pPr marL="182880" indent="-182880" eaLnBrk="1" fontAlgn="auto" hangingPunct="1">
              <a:spcAft>
                <a:spcPts val="0"/>
              </a:spcAft>
              <a:buFont typeface="Arial" pitchFamily="34" charset="0"/>
              <a:buChar char="•"/>
              <a:defRPr/>
            </a:pPr>
            <a:r>
              <a:rPr lang="ru-RU" dirty="0"/>
              <a:t>Хочу выразить особую благодарность Президенту Российской Федерации Дмитрию Анатольевичу Медведеву за ежегодные поздравления С Днем Победы. Приятно получить конверт с подписью «</a:t>
            </a:r>
            <a:r>
              <a:rPr lang="ru-RU" dirty="0" err="1"/>
              <a:t>Моска</a:t>
            </a:r>
            <a:r>
              <a:rPr lang="ru-RU" dirty="0"/>
              <a:t>. </a:t>
            </a:r>
            <a:r>
              <a:rPr lang="ru-RU" dirty="0" smtClean="0"/>
              <a:t>Кремль. </a:t>
            </a:r>
            <a:r>
              <a:rPr lang="ru-RU" dirty="0"/>
              <a:t>Завьяловой Прасковье </a:t>
            </a:r>
            <a:r>
              <a:rPr lang="ru-RU" dirty="0" smtClean="0"/>
              <a:t>Григорьевне»</a:t>
            </a:r>
            <a:endParaRPr lang="ru-RU" dirty="0"/>
          </a:p>
          <a:p>
            <a:pPr marL="182880" indent="-182880" eaLnBrk="1" fontAlgn="auto" hangingPunct="1">
              <a:spcAft>
                <a:spcPts val="0"/>
              </a:spcAft>
              <a:buFont typeface="Arial" pitchFamily="34" charset="0"/>
              <a:buChar char="•"/>
              <a:defRPr/>
            </a:pPr>
            <a:r>
              <a:rPr lang="ru-RU" dirty="0"/>
              <a:t>Спасибо губернатору Кемеровской области Аману </a:t>
            </a:r>
            <a:r>
              <a:rPr lang="ru-RU" dirty="0" err="1"/>
              <a:t>Гумировичу</a:t>
            </a:r>
            <a:r>
              <a:rPr lang="ru-RU" dirty="0"/>
              <a:t> Тулееву за добрые пожелания и поздравления с различными праздниками, в том </a:t>
            </a:r>
            <a:r>
              <a:rPr lang="ru-RU" dirty="0" smtClean="0"/>
              <a:t>числе, </a:t>
            </a:r>
            <a:r>
              <a:rPr lang="ru-RU" dirty="0"/>
              <a:t>и с Днем Победы.</a:t>
            </a:r>
          </a:p>
        </p:txBody>
      </p:sp>
      <p:pic>
        <p:nvPicPr>
          <p:cNvPr id="5" name="Picture 3" descr="C:\Documents and Settings\Тамара Васильевна\Мои документы\фото сбор-старт,  Нов год, урок города шк.52\S630317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8217"/>
          <a:stretch/>
        </p:blipFill>
        <p:spPr bwMode="auto">
          <a:xfrm>
            <a:off x="5724128" y="980728"/>
            <a:ext cx="3153330" cy="3827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Объект 2"/>
          <p:cNvSpPr txBox="1">
            <a:spLocks/>
          </p:cNvSpPr>
          <p:nvPr/>
        </p:nvSpPr>
        <p:spPr>
          <a:xfrm>
            <a:off x="1503363" y="0"/>
            <a:ext cx="6080125" cy="4762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ru-RU" sz="1600" i="1" dirty="0" smtClean="0">
                <a:solidFill>
                  <a:schemeClr val="bg1"/>
                </a:solidFill>
                <a:effectLst>
                  <a:outerShdw blurRad="38100" dist="38100" dir="2700000" algn="tl">
                    <a:srgbClr val="000000">
                      <a:alpha val="43137"/>
                    </a:srgbClr>
                  </a:outerShdw>
                </a:effectLst>
                <a:latin typeface="Arial Black" pitchFamily="34" charset="0"/>
              </a:rPr>
              <a:t>МБОУ «СОШ № 52» </a:t>
            </a:r>
            <a:r>
              <a:rPr lang="ru-RU" sz="1600" i="1" dirty="0" err="1" smtClean="0">
                <a:solidFill>
                  <a:schemeClr val="bg1"/>
                </a:solidFill>
                <a:effectLst>
                  <a:outerShdw blurRad="38100" dist="38100" dir="2700000" algn="tl">
                    <a:srgbClr val="000000">
                      <a:alpha val="43137"/>
                    </a:srgbClr>
                  </a:outerShdw>
                </a:effectLst>
                <a:latin typeface="Arial Black" pitchFamily="34" charset="0"/>
              </a:rPr>
              <a:t>г.Кемерово</a:t>
            </a:r>
            <a:endParaRPr lang="ru-RU" sz="1600" i="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advClick="0" advTm="9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p>
        </p:txBody>
      </p:sp>
      <p:sp>
        <p:nvSpPr>
          <p:cNvPr id="26627" name="Объект 2"/>
          <p:cNvSpPr>
            <a:spLocks noGrp="1"/>
          </p:cNvSpPr>
          <p:nvPr>
            <p:ph idx="1"/>
          </p:nvPr>
        </p:nvSpPr>
        <p:spPr/>
        <p:txBody>
          <a:bodyPr/>
          <a:lstStyle/>
          <a:p>
            <a:pPr eaLnBrk="1" hangingPunct="1"/>
            <a:endParaRPr lang="ru-RU" smtClean="0"/>
          </a:p>
        </p:txBody>
      </p:sp>
      <p:pic>
        <p:nvPicPr>
          <p:cNvPr id="26628" name="Picture 2" descr="K:\1.сайт школы\созвездие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6250"/>
            <a:ext cx="8785225" cy="630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3"/>
          <p:cNvSpPr txBox="1">
            <a:spLocks noChangeArrowheads="1"/>
          </p:cNvSpPr>
          <p:nvPr/>
        </p:nvSpPr>
        <p:spPr bwMode="auto">
          <a:xfrm>
            <a:off x="179388" y="6092825"/>
            <a:ext cx="878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atin typeface="Times New Roman" pitchFamily="18" charset="0"/>
              </a:rPr>
              <a:t>Презентацию подготовила ученица 9 «А» класса Соловьёва Виолетта</a:t>
            </a:r>
          </a:p>
        </p:txBody>
      </p:sp>
      <p:sp>
        <p:nvSpPr>
          <p:cNvPr id="6" name="Объект 2"/>
          <p:cNvSpPr txBox="1">
            <a:spLocks/>
          </p:cNvSpPr>
          <p:nvPr/>
        </p:nvSpPr>
        <p:spPr>
          <a:xfrm>
            <a:off x="1503363" y="0"/>
            <a:ext cx="6080125" cy="4762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ru-RU" sz="1600" i="1" dirty="0" smtClean="0">
                <a:solidFill>
                  <a:schemeClr val="bg1"/>
                </a:solidFill>
                <a:effectLst>
                  <a:outerShdw blurRad="38100" dist="38100" dir="2700000" algn="tl">
                    <a:srgbClr val="000000">
                      <a:alpha val="43137"/>
                    </a:srgbClr>
                  </a:outerShdw>
                </a:effectLst>
                <a:latin typeface="Arial Black" pitchFamily="34" charset="0"/>
              </a:rPr>
              <a:t>Зажги свою звезду с нами!</a:t>
            </a:r>
            <a:endParaRPr lang="ru-RU" sz="1600" i="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advClick="0" advTm="4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eaLnBrk="1" fontAlgn="auto" hangingPunct="1">
              <a:spcAft>
                <a:spcPts val="0"/>
              </a:spcAft>
              <a:defRPr/>
            </a:pPr>
            <a:endParaRPr lang="ru-RU"/>
          </a:p>
        </p:txBody>
      </p:sp>
      <p:sp>
        <p:nvSpPr>
          <p:cNvPr id="4" name="Объект 3"/>
          <p:cNvSpPr>
            <a:spLocks noGrp="1"/>
          </p:cNvSpPr>
          <p:nvPr>
            <p:ph type="body" idx="4294967295"/>
          </p:nvPr>
        </p:nvSpPr>
        <p:spPr>
          <a:xfrm>
            <a:off x="379413" y="3789363"/>
            <a:ext cx="5218112" cy="2482850"/>
          </a:xfrm>
        </p:spPr>
        <p:txBody>
          <a:bodyPr rtlCol="0">
            <a:normAutofit fontScale="92500" lnSpcReduction="20000"/>
          </a:bodyPr>
          <a:lstStyle/>
          <a:p>
            <a:pPr marL="182880" indent="-182880" eaLnBrk="1" fontAlgn="auto" hangingPunct="1">
              <a:spcAft>
                <a:spcPts val="0"/>
              </a:spcAft>
              <a:buFont typeface="Arial" pitchFamily="34" charset="0"/>
              <a:buChar char="•"/>
              <a:defRPr/>
            </a:pPr>
            <a:r>
              <a:rPr lang="ru-RU" dirty="0"/>
              <a:t>Все дальше и дальше в историю уходят от нас героические и грозные дни Великой Отечественной войны  </a:t>
            </a:r>
            <a:r>
              <a:rPr lang="ru-RU" dirty="0" smtClean="0"/>
              <a:t>1941-1945гг.</a:t>
            </a:r>
            <a:endParaRPr lang="ru-RU" dirty="0"/>
          </a:p>
          <a:p>
            <a:pPr marL="182880" indent="-182880" eaLnBrk="1" fontAlgn="auto" hangingPunct="1">
              <a:spcAft>
                <a:spcPts val="0"/>
              </a:spcAft>
              <a:buFont typeface="Arial" pitchFamily="34" charset="0"/>
              <a:buChar char="•"/>
              <a:defRPr/>
            </a:pPr>
            <a:r>
              <a:rPr lang="ru-RU" dirty="0" smtClean="0"/>
              <a:t>Больно </a:t>
            </a:r>
            <a:r>
              <a:rPr lang="ru-RU" dirty="0"/>
              <a:t>смотреть фильмы о войне, читать книги о войне, но страшнее все видеть своими глазами.</a:t>
            </a:r>
          </a:p>
          <a:p>
            <a:pPr marL="182880" indent="-182880" eaLnBrk="1" fontAlgn="auto" hangingPunct="1">
              <a:spcAft>
                <a:spcPts val="0"/>
              </a:spcAft>
              <a:buFont typeface="Arial" pitchFamily="34" charset="0"/>
              <a:buChar char="•"/>
              <a:defRPr/>
            </a:pPr>
            <a:r>
              <a:rPr lang="ru-RU" dirty="0" smtClean="0"/>
              <a:t>Паше </a:t>
            </a:r>
            <a:r>
              <a:rPr lang="ru-RU" dirty="0"/>
              <a:t>Радченко было 13 </a:t>
            </a:r>
            <a:r>
              <a:rPr lang="ru-RU" dirty="0" smtClean="0"/>
              <a:t>лет…</a:t>
            </a:r>
            <a:endParaRPr lang="ru-RU" dirty="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b="23209"/>
          <a:stretch>
            <a:fillRect/>
          </a:stretch>
        </p:blipFill>
        <p:spPr bwMode="auto">
          <a:xfrm>
            <a:off x="3114675" y="963613"/>
            <a:ext cx="2932113"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613" y="984250"/>
            <a:ext cx="3040062" cy="196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84250"/>
            <a:ext cx="2808287" cy="196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2"/>
          <p:cNvPicPr>
            <a:picLocks noChangeAspect="1" noChangeArrowheads="1"/>
          </p:cNvPicPr>
          <p:nvPr/>
        </p:nvPicPr>
        <p:blipFill>
          <a:blip r:embed="rId5">
            <a:extLst>
              <a:ext uri="{28A0092B-C50C-407E-A947-70E740481C1C}">
                <a14:useLocalDpi xmlns:a14="http://schemas.microsoft.com/office/drawing/2010/main" val="0"/>
              </a:ext>
            </a:extLst>
          </a:blip>
          <a:srcRect l="2983" r="49876"/>
          <a:stretch>
            <a:fillRect/>
          </a:stretch>
        </p:blipFill>
        <p:spPr bwMode="auto">
          <a:xfrm>
            <a:off x="0" y="595313"/>
            <a:ext cx="914400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3961" b="-1"/>
          <a:stretch/>
        </p:blipFill>
        <p:spPr bwMode="auto">
          <a:xfrm rot="391622">
            <a:off x="6361480" y="2940953"/>
            <a:ext cx="2257143" cy="34455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13" name="Объект 2"/>
          <p:cNvSpPr txBox="1">
            <a:spLocks/>
          </p:cNvSpPr>
          <p:nvPr/>
        </p:nvSpPr>
        <p:spPr>
          <a:xfrm>
            <a:off x="1503363" y="0"/>
            <a:ext cx="6080125" cy="4762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ru-RU" sz="1600" i="1" dirty="0" smtClean="0">
                <a:solidFill>
                  <a:schemeClr val="bg1"/>
                </a:solidFill>
                <a:effectLst>
                  <a:outerShdw blurRad="38100" dist="38100" dir="2700000" algn="tl">
                    <a:srgbClr val="000000">
                      <a:alpha val="43137"/>
                    </a:srgbClr>
                  </a:outerShdw>
                </a:effectLst>
                <a:latin typeface="Arial Black" pitchFamily="34" charset="0"/>
              </a:rPr>
              <a:t>МБОУ «СОШ № 52» </a:t>
            </a:r>
            <a:r>
              <a:rPr lang="ru-RU" sz="1600" i="1" dirty="0" err="1" smtClean="0">
                <a:solidFill>
                  <a:schemeClr val="bg1"/>
                </a:solidFill>
                <a:effectLst>
                  <a:outerShdw blurRad="38100" dist="38100" dir="2700000" algn="tl">
                    <a:srgbClr val="000000">
                      <a:alpha val="43137"/>
                    </a:srgbClr>
                  </a:outerShdw>
                </a:effectLst>
                <a:latin typeface="Arial Black" pitchFamily="34" charset="0"/>
              </a:rPr>
              <a:t>г.Кемерово</a:t>
            </a:r>
            <a:endParaRPr lang="ru-RU" sz="1600" i="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advClick="0" advTm="6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ru-RU" sz="3200" dirty="0" smtClean="0"/>
              <a:t>Из воспоминаний</a:t>
            </a:r>
            <a:endParaRPr lang="ru-RU" sz="3200" dirty="0"/>
          </a:p>
        </p:txBody>
      </p:sp>
      <p:sp>
        <p:nvSpPr>
          <p:cNvPr id="4" name="Объект 3"/>
          <p:cNvSpPr>
            <a:spLocks noGrp="1"/>
          </p:cNvSpPr>
          <p:nvPr>
            <p:ph type="body" idx="1"/>
          </p:nvPr>
        </p:nvSpPr>
        <p:spPr>
          <a:xfrm>
            <a:off x="722313" y="4627563"/>
            <a:ext cx="7953375" cy="1876425"/>
          </a:xfrm>
        </p:spPr>
        <p:txBody>
          <a:bodyPr rtlCol="0">
            <a:normAutofit fontScale="70000" lnSpcReduction="20000"/>
          </a:bodyPr>
          <a:lstStyle/>
          <a:p>
            <a:pPr eaLnBrk="1" fontAlgn="auto" hangingPunct="1">
              <a:spcAft>
                <a:spcPts val="0"/>
              </a:spcAft>
              <a:buFont typeface="Arial" pitchFamily="34" charset="0"/>
              <a:buNone/>
              <a:defRPr/>
            </a:pPr>
            <a:r>
              <a:rPr lang="ru-RU" dirty="0" smtClean="0"/>
              <a:t>«Наша </a:t>
            </a:r>
            <a:r>
              <a:rPr lang="ru-RU" dirty="0"/>
              <a:t>армия временно отступила 21 октября 1941год, гитлеровские войска были под Курском, оккупировали город Суджу, где я жила, училась. Занятия прервались. Школу, в которой мы  учились, немцы превратили в конюшню для лошадей. Жители этого городка  как могли, так и защищались от врага: отдавали продукты питания бойцам Советской Армии, помогали партизанам, мужественно переносили все невзгоды. Нет в мире весов и других приборов, чтобы измерить человеческое горе, принесенное </a:t>
            </a:r>
            <a:r>
              <a:rPr lang="ru-RU" dirty="0" smtClean="0"/>
              <a:t>войной…»</a:t>
            </a:r>
            <a:endParaRPr lang="ru-RU" dirty="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b="23209"/>
          <a:stretch>
            <a:fillRect/>
          </a:stretch>
        </p:blipFill>
        <p:spPr bwMode="auto">
          <a:xfrm>
            <a:off x="3114675" y="963613"/>
            <a:ext cx="2932113"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028700"/>
            <a:ext cx="2795587"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Объект 2"/>
          <p:cNvSpPr txBox="1">
            <a:spLocks/>
          </p:cNvSpPr>
          <p:nvPr/>
        </p:nvSpPr>
        <p:spPr>
          <a:xfrm>
            <a:off x="1503363" y="0"/>
            <a:ext cx="6080125" cy="4762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ru-RU" sz="1600" i="1" dirty="0" smtClean="0">
                <a:solidFill>
                  <a:schemeClr val="bg1"/>
                </a:solidFill>
                <a:effectLst>
                  <a:outerShdw blurRad="38100" dist="38100" dir="2700000" algn="tl">
                    <a:srgbClr val="000000">
                      <a:alpha val="43137"/>
                    </a:srgbClr>
                  </a:outerShdw>
                </a:effectLst>
                <a:latin typeface="Arial Black" pitchFamily="34" charset="0"/>
              </a:rPr>
              <a:t>МБОУ «СОШ № 52» </a:t>
            </a:r>
            <a:r>
              <a:rPr lang="ru-RU" sz="1600" i="1" dirty="0" err="1" smtClean="0">
                <a:solidFill>
                  <a:schemeClr val="bg1"/>
                </a:solidFill>
                <a:effectLst>
                  <a:outerShdw blurRad="38100" dist="38100" dir="2700000" algn="tl">
                    <a:srgbClr val="000000">
                      <a:alpha val="43137"/>
                    </a:srgbClr>
                  </a:outerShdw>
                </a:effectLst>
                <a:latin typeface="Arial Black" pitchFamily="34" charset="0"/>
              </a:rPr>
              <a:t>г.Кемерово</a:t>
            </a:r>
            <a:endParaRPr lang="ru-RU" sz="1600" i="1" dirty="0">
              <a:solidFill>
                <a:schemeClr val="bg1"/>
              </a:solidFill>
              <a:effectLst>
                <a:outerShdw blurRad="38100" dist="38100" dir="2700000" algn="tl">
                  <a:srgbClr val="000000">
                    <a:alpha val="43137"/>
                  </a:srgbClr>
                </a:outerShdw>
              </a:effectLst>
              <a:latin typeface="Arial Black" pitchFamily="34" charset="0"/>
            </a:endParaRPr>
          </a:p>
        </p:txBody>
      </p:sp>
      <p:pic>
        <p:nvPicPr>
          <p:cNvPr id="15367" name="Picture 3"/>
          <p:cNvPicPr>
            <a:picLocks noChangeAspect="1" noChangeArrowheads="1"/>
          </p:cNvPicPr>
          <p:nvPr/>
        </p:nvPicPr>
        <p:blipFill>
          <a:blip r:embed="rId4">
            <a:extLst>
              <a:ext uri="{28A0092B-C50C-407E-A947-70E740481C1C}">
                <a14:useLocalDpi xmlns:a14="http://schemas.microsoft.com/office/drawing/2010/main" val="0"/>
              </a:ext>
            </a:extLst>
          </a:blip>
          <a:srcRect b="13182"/>
          <a:stretch>
            <a:fillRect/>
          </a:stretch>
        </p:blipFill>
        <p:spPr bwMode="auto">
          <a:xfrm>
            <a:off x="3052763" y="963613"/>
            <a:ext cx="3055937"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700" y="1028700"/>
            <a:ext cx="2990850"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2"/>
          <p:cNvPicPr>
            <a:picLocks noChangeAspect="1" noChangeArrowheads="1"/>
          </p:cNvPicPr>
          <p:nvPr/>
        </p:nvPicPr>
        <p:blipFill>
          <a:blip r:embed="rId6">
            <a:extLst>
              <a:ext uri="{28A0092B-C50C-407E-A947-70E740481C1C}">
                <a14:useLocalDpi xmlns:a14="http://schemas.microsoft.com/office/drawing/2010/main" val="0"/>
              </a:ext>
            </a:extLst>
          </a:blip>
          <a:srcRect l="2983" r="49876"/>
          <a:stretch>
            <a:fillRect/>
          </a:stretch>
        </p:blipFill>
        <p:spPr bwMode="auto">
          <a:xfrm>
            <a:off x="0" y="595313"/>
            <a:ext cx="914400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7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eaLnBrk="1" fontAlgn="auto" hangingPunct="1">
              <a:spcAft>
                <a:spcPts val="0"/>
              </a:spcAft>
              <a:defRPr/>
            </a:pPr>
            <a:r>
              <a:rPr lang="ru-RU" sz="3200" cap="all" dirty="0">
                <a:latin typeface="+mn-lt"/>
              </a:rPr>
              <a:t>Из воспоминаний</a:t>
            </a:r>
          </a:p>
        </p:txBody>
      </p:sp>
      <p:sp>
        <p:nvSpPr>
          <p:cNvPr id="16387" name="Подзаголовок 2"/>
          <p:cNvSpPr>
            <a:spLocks noGrp="1"/>
          </p:cNvSpPr>
          <p:nvPr>
            <p:ph type="subTitle" idx="4294967295"/>
          </p:nvPr>
        </p:nvSpPr>
        <p:spPr>
          <a:xfrm>
            <a:off x="395288" y="1330325"/>
            <a:ext cx="8129587" cy="3898900"/>
          </a:xfrm>
        </p:spPr>
        <p:txBody>
          <a:bodyPr/>
          <a:lstStyle/>
          <a:p>
            <a:pPr algn="just" eaLnBrk="1" hangingPunct="1"/>
            <a:r>
              <a:rPr lang="ru-RU" sz="1600" smtClean="0"/>
              <a:t> При сражении партизан с немцами в лапы фашистских извергов попали пять партизан (четыре мужчины и одна женщина) На площади в городе Суджа фашисты соорудили виселицу. Согнали сюда жителей и … повесили живых людей, героев – партизан. Было страшно. Все плакали. Но и в это горестное время были бесстрашные смельчаки: и взрослые, и дети. На площади кругом эссесовцы, а учитель биологии школы какими-то судьбами сумел сфотографировать эту печальную виселицу. Фотография  находится в музее города Суджа Курской области. Во время сражения был ранен командир партизанского отряда  Жуков (имени и отчества не помню). Он раненый, дополз до крайней избы. Видимо, это была квартира-явка, место связи партизан с советской  разведкой. Мама с дочерью Леной Карнаушко (моя подруга детства) одели его в одежду бабушки, посадили  детские санки и повезли в безопасное место, где можно было оказать медицинскую помощь. На улице везде немцы…  Но, когда они подходили близко к санкам, мама говорила: «Кранк,  кранк»,  по-немецки значит – «больная, больная».</a:t>
            </a:r>
          </a:p>
        </p:txBody>
      </p:sp>
      <p:pic>
        <p:nvPicPr>
          <p:cNvPr id="16388" name="Picture 2" descr="K:\1.сайт школы\видео\и это всё о нём\Кремлев\svech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4868863"/>
            <a:ext cx="1558925"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Прямоугольник 5"/>
          <p:cNvSpPr>
            <a:spLocks noChangeArrowheads="1"/>
          </p:cNvSpPr>
          <p:nvPr/>
        </p:nvSpPr>
        <p:spPr bwMode="auto">
          <a:xfrm>
            <a:off x="250825" y="5127625"/>
            <a:ext cx="6985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buFont typeface="Arial" charset="0"/>
              <a:buChar char="•"/>
              <a:tabLst>
                <a:tab pos="7181850" algn="l"/>
                <a:tab pos="7348538" algn="l"/>
              </a:tabLst>
            </a:pPr>
            <a:r>
              <a:rPr lang="ru-RU"/>
              <a:t>Была зима. Ходил повальный смертельный тиф. Немцы боялись заразиться. Но его  не успели довести, он умер по дороге. Но сколько мужества, храбрости было у женщин! А герою-партизану Жукову в парке города Суджа поставлен памятник.</a:t>
            </a:r>
          </a:p>
        </p:txBody>
      </p:sp>
      <p:sp>
        <p:nvSpPr>
          <p:cNvPr id="12" name="Объект 2"/>
          <p:cNvSpPr txBox="1">
            <a:spLocks/>
          </p:cNvSpPr>
          <p:nvPr/>
        </p:nvSpPr>
        <p:spPr>
          <a:xfrm>
            <a:off x="1503363" y="0"/>
            <a:ext cx="6080125" cy="4762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ru-RU" sz="1600" i="1" dirty="0" smtClean="0">
                <a:solidFill>
                  <a:schemeClr val="bg1"/>
                </a:solidFill>
                <a:effectLst>
                  <a:outerShdw blurRad="38100" dist="38100" dir="2700000" algn="tl">
                    <a:srgbClr val="000000">
                      <a:alpha val="43137"/>
                    </a:srgbClr>
                  </a:outerShdw>
                </a:effectLst>
                <a:latin typeface="Arial Black" pitchFamily="34" charset="0"/>
              </a:rPr>
              <a:t>МБОУ «СОШ № 52» </a:t>
            </a:r>
            <a:r>
              <a:rPr lang="ru-RU" sz="1600" i="1" dirty="0" err="1" smtClean="0">
                <a:solidFill>
                  <a:schemeClr val="bg1"/>
                </a:solidFill>
                <a:effectLst>
                  <a:outerShdw blurRad="38100" dist="38100" dir="2700000" algn="tl">
                    <a:srgbClr val="000000">
                      <a:alpha val="43137"/>
                    </a:srgbClr>
                  </a:outerShdw>
                </a:effectLst>
                <a:latin typeface="Arial Black" pitchFamily="34" charset="0"/>
              </a:rPr>
              <a:t>г.Кемерово</a:t>
            </a:r>
            <a:endParaRPr lang="ru-RU" sz="1600" i="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advClick="0" advTm="12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eaLnBrk="1" fontAlgn="auto" hangingPunct="1">
              <a:spcAft>
                <a:spcPts val="0"/>
              </a:spcAft>
              <a:defRPr/>
            </a:pPr>
            <a:r>
              <a:rPr lang="ru-RU" sz="3200" cap="all" dirty="0">
                <a:latin typeface="+mn-lt"/>
              </a:rPr>
              <a:t>Из воспоминаний</a:t>
            </a:r>
          </a:p>
        </p:txBody>
      </p:sp>
      <p:sp>
        <p:nvSpPr>
          <p:cNvPr id="3" name="Подзаголовок 2"/>
          <p:cNvSpPr>
            <a:spLocks noGrp="1"/>
          </p:cNvSpPr>
          <p:nvPr>
            <p:ph type="subTitle" idx="4294967295"/>
          </p:nvPr>
        </p:nvSpPr>
        <p:spPr>
          <a:xfrm>
            <a:off x="395288" y="1330325"/>
            <a:ext cx="8129587" cy="3898900"/>
          </a:xfrm>
        </p:spPr>
        <p:txBody>
          <a:bodyPr rtlCol="0">
            <a:noAutofit/>
          </a:bodyPr>
          <a:lstStyle/>
          <a:p>
            <a:pPr marL="182880" indent="-182880" algn="just" eaLnBrk="1" fontAlgn="auto" hangingPunct="1">
              <a:spcAft>
                <a:spcPts val="0"/>
              </a:spcAft>
              <a:buFont typeface="Arial" pitchFamily="34" charset="0"/>
              <a:buChar char="•"/>
              <a:defRPr/>
            </a:pPr>
            <a:r>
              <a:rPr lang="ru-RU" sz="2000" dirty="0"/>
              <a:t>3 марта </a:t>
            </a:r>
            <a:r>
              <a:rPr lang="ru-RU" sz="2000" dirty="0" smtClean="0"/>
              <a:t>1043 года </a:t>
            </a:r>
            <a:r>
              <a:rPr lang="ru-RU" sz="2000" dirty="0"/>
              <a:t>освобожден от оккупантов и мой родной город Суджа  под  Курском. Теперь все страхи позади. Взрослые и мы, мальчишки и девчонки, помогали  солдатам  приближать  День Победы. Вместе с ними рыли  противотанковые рвы, окопы, строили блиндажи, землянки, готовили аэродром. Нас бомбили немецкие стервятники, мы прятались, где могли. Пройдя через все это, мы остались живы. После изгнания оккупантов помогали взрослым восстанавливать  колхоз: под посевы вручную копали землю, урожай жали серпами, вязали снопы, складывали в скирды. Чтобы получить зерно, снопы молотили  вручную  цепами. По ночам работали на молотилке. Во имя Победы не щадили ни здоровья, ни </a:t>
            </a:r>
            <a:r>
              <a:rPr lang="ru-RU" sz="2000" dirty="0" smtClean="0"/>
              <a:t>сил…</a:t>
            </a:r>
            <a:endParaRPr lang="ru-RU" sz="2000" dirty="0"/>
          </a:p>
          <a:p>
            <a:pPr marL="0" indent="0" algn="just" eaLnBrk="1" fontAlgn="auto" hangingPunct="1">
              <a:spcAft>
                <a:spcPts val="0"/>
              </a:spcAft>
              <a:buFont typeface="Arial" pitchFamily="34" charset="0"/>
              <a:buNone/>
              <a:defRPr/>
            </a:pPr>
            <a:endParaRPr lang="ru-RU" sz="1600" dirty="0" smtClean="0"/>
          </a:p>
        </p:txBody>
      </p:sp>
      <p:pic>
        <p:nvPicPr>
          <p:cNvPr id="17412" name="Picture 2" descr="K:\1.сайт школы\видео\и это всё о нём\Кремлев\svech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4868863"/>
            <a:ext cx="1558925"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Объект 2"/>
          <p:cNvSpPr txBox="1">
            <a:spLocks/>
          </p:cNvSpPr>
          <p:nvPr/>
        </p:nvSpPr>
        <p:spPr>
          <a:xfrm>
            <a:off x="1503363" y="0"/>
            <a:ext cx="6080125" cy="4762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ru-RU" sz="1600" i="1" dirty="0" smtClean="0">
                <a:solidFill>
                  <a:schemeClr val="bg1"/>
                </a:solidFill>
                <a:effectLst>
                  <a:outerShdw blurRad="38100" dist="38100" dir="2700000" algn="tl">
                    <a:srgbClr val="000000">
                      <a:alpha val="43137"/>
                    </a:srgbClr>
                  </a:outerShdw>
                </a:effectLst>
                <a:latin typeface="Arial Black" pitchFamily="34" charset="0"/>
              </a:rPr>
              <a:t>МБОУ «СОШ № 52» </a:t>
            </a:r>
            <a:r>
              <a:rPr lang="ru-RU" sz="1600" i="1" dirty="0" err="1" smtClean="0">
                <a:solidFill>
                  <a:schemeClr val="bg1"/>
                </a:solidFill>
                <a:effectLst>
                  <a:outerShdw blurRad="38100" dist="38100" dir="2700000" algn="tl">
                    <a:srgbClr val="000000">
                      <a:alpha val="43137"/>
                    </a:srgbClr>
                  </a:outerShdw>
                </a:effectLst>
                <a:latin typeface="Arial Black" pitchFamily="34" charset="0"/>
              </a:rPr>
              <a:t>г.Кемерово</a:t>
            </a:r>
            <a:endParaRPr lang="ru-RU" sz="1600" i="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advClick="0" advTm="12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a:extLst>
              <a:ext uri="{28A0092B-C50C-407E-A947-70E740481C1C}">
                <a14:useLocalDpi xmlns:a14="http://schemas.microsoft.com/office/drawing/2010/main" val="0"/>
              </a:ext>
            </a:extLst>
          </a:blip>
          <a:srcRect l="10689" t="8269" r="5940" b="8269"/>
          <a:stretch>
            <a:fillRect/>
          </a:stretch>
        </p:blipFill>
        <p:spPr bwMode="auto">
          <a:xfrm>
            <a:off x="179388" y="984250"/>
            <a:ext cx="2808287" cy="196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бъект 3"/>
          <p:cNvSpPr>
            <a:spLocks noGrp="1"/>
          </p:cNvSpPr>
          <p:nvPr>
            <p:ph type="body" idx="4294967295"/>
          </p:nvPr>
        </p:nvSpPr>
        <p:spPr>
          <a:xfrm>
            <a:off x="379413" y="3789363"/>
            <a:ext cx="8369300" cy="2482850"/>
          </a:xfrm>
        </p:spPr>
        <p:txBody>
          <a:bodyPr rtlCol="0">
            <a:normAutofit lnSpcReduction="10000"/>
          </a:bodyPr>
          <a:lstStyle/>
          <a:p>
            <a:pPr marL="182880" indent="-182880" eaLnBrk="1" fontAlgn="auto" hangingPunct="1">
              <a:spcAft>
                <a:spcPts val="0"/>
              </a:spcAft>
              <a:buFont typeface="Arial" pitchFamily="34" charset="0"/>
              <a:buChar char="•"/>
              <a:defRPr/>
            </a:pPr>
            <a:r>
              <a:rPr lang="ru-RU" dirty="0"/>
              <a:t>В 1954 году Прасковья Григорьевна Радченко связала свою  судьбу с Юрием Михайловичем Завьяловым – работником угольной промышленности Челябинской области. </a:t>
            </a:r>
            <a:endParaRPr lang="ru-RU" dirty="0" smtClean="0"/>
          </a:p>
          <a:p>
            <a:pPr marL="182880" indent="-182880" eaLnBrk="1" fontAlgn="auto" hangingPunct="1">
              <a:spcAft>
                <a:spcPts val="0"/>
              </a:spcAft>
              <a:buFont typeface="Arial" pitchFamily="34" charset="0"/>
              <a:buChar char="•"/>
              <a:defRPr/>
            </a:pPr>
            <a:r>
              <a:rPr lang="ru-RU" dirty="0" smtClean="0"/>
              <a:t>В 1957 году  </a:t>
            </a:r>
            <a:r>
              <a:rPr lang="ru-RU" dirty="0"/>
              <a:t>через Министерство угольной промышленности как нужный специалист был направлен на Кедровский разрез Кемеровской области.</a:t>
            </a:r>
          </a:p>
        </p:txBody>
      </p:sp>
      <p:sp>
        <p:nvSpPr>
          <p:cNvPr id="13" name="Объект 2"/>
          <p:cNvSpPr txBox="1">
            <a:spLocks/>
          </p:cNvSpPr>
          <p:nvPr/>
        </p:nvSpPr>
        <p:spPr>
          <a:xfrm>
            <a:off x="1503363" y="0"/>
            <a:ext cx="6080125" cy="4762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ru-RU" sz="1600" i="1" dirty="0" smtClean="0">
                <a:solidFill>
                  <a:schemeClr val="bg1"/>
                </a:solidFill>
                <a:effectLst>
                  <a:outerShdw blurRad="38100" dist="38100" dir="2700000" algn="tl">
                    <a:srgbClr val="000000">
                      <a:alpha val="43137"/>
                    </a:srgbClr>
                  </a:outerShdw>
                </a:effectLst>
                <a:latin typeface="Arial Black" pitchFamily="34" charset="0"/>
              </a:rPr>
              <a:t>МБОУ «СОШ № 52» </a:t>
            </a:r>
            <a:r>
              <a:rPr lang="ru-RU" sz="1600" i="1" dirty="0" err="1" smtClean="0">
                <a:solidFill>
                  <a:schemeClr val="bg1"/>
                </a:solidFill>
                <a:effectLst>
                  <a:outerShdw blurRad="38100" dist="38100" dir="2700000" algn="tl">
                    <a:srgbClr val="000000">
                      <a:alpha val="43137"/>
                    </a:srgbClr>
                  </a:outerShdw>
                </a:effectLst>
                <a:latin typeface="Arial Black" pitchFamily="34" charset="0"/>
              </a:rPr>
              <a:t>г.Кемерово</a:t>
            </a:r>
            <a:endParaRPr lang="ru-RU" sz="1600" i="1" dirty="0">
              <a:solidFill>
                <a:schemeClr val="bg1"/>
              </a:solidFill>
              <a:effectLst>
                <a:outerShdw blurRad="38100" dist="38100" dir="2700000" algn="tl">
                  <a:srgbClr val="000000">
                    <a:alpha val="43137"/>
                  </a:srgbClr>
                </a:outerShdw>
              </a:effectLst>
              <a:latin typeface="Arial Black" pitchFamily="34" charset="0"/>
            </a:endParaRPr>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984250"/>
            <a:ext cx="3000375"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25" y="984250"/>
            <a:ext cx="29368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2"/>
          <p:cNvPicPr>
            <a:picLocks noChangeAspect="1" noChangeArrowheads="1"/>
          </p:cNvPicPr>
          <p:nvPr/>
        </p:nvPicPr>
        <p:blipFill>
          <a:blip r:embed="rId5">
            <a:extLst>
              <a:ext uri="{28A0092B-C50C-407E-A947-70E740481C1C}">
                <a14:useLocalDpi xmlns:a14="http://schemas.microsoft.com/office/drawing/2010/main" val="0"/>
              </a:ext>
            </a:extLst>
          </a:blip>
          <a:srcRect l="2983" r="49876"/>
          <a:stretch>
            <a:fillRect/>
          </a:stretch>
        </p:blipFill>
        <p:spPr bwMode="auto">
          <a:xfrm>
            <a:off x="0" y="595313"/>
            <a:ext cx="914400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7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b="16809"/>
          <a:stretch>
            <a:fillRect/>
          </a:stretch>
        </p:blipFill>
        <p:spPr bwMode="auto">
          <a:xfrm>
            <a:off x="22225" y="1341438"/>
            <a:ext cx="3036888"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b="16443"/>
          <a:stretch>
            <a:fillRect/>
          </a:stretch>
        </p:blipFill>
        <p:spPr bwMode="auto">
          <a:xfrm>
            <a:off x="6064250" y="1341438"/>
            <a:ext cx="3079750" cy="347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3"/>
          <p:cNvPicPr>
            <a:picLocks noChangeAspect="1" noChangeArrowheads="1"/>
          </p:cNvPicPr>
          <p:nvPr/>
        </p:nvPicPr>
        <p:blipFill>
          <a:blip r:embed="rId4">
            <a:extLst>
              <a:ext uri="{28A0092B-C50C-407E-A947-70E740481C1C}">
                <a14:useLocalDpi xmlns:a14="http://schemas.microsoft.com/office/drawing/2010/main" val="0"/>
              </a:ext>
            </a:extLst>
          </a:blip>
          <a:srcRect b="28252"/>
          <a:stretch>
            <a:fillRect/>
          </a:stretch>
        </p:blipFill>
        <p:spPr bwMode="auto">
          <a:xfrm>
            <a:off x="3059113" y="1339850"/>
            <a:ext cx="3005137" cy="34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l="-2" r="22594"/>
          <a:stretch>
            <a:fillRect/>
          </a:stretch>
        </p:blipFill>
        <p:spPr bwMode="auto">
          <a:xfrm>
            <a:off x="-74613" y="620713"/>
            <a:ext cx="9523413"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Объект 3"/>
          <p:cNvSpPr txBox="1">
            <a:spLocks/>
          </p:cNvSpPr>
          <p:nvPr/>
        </p:nvSpPr>
        <p:spPr bwMode="auto">
          <a:xfrm>
            <a:off x="368300" y="5616575"/>
            <a:ext cx="8596313"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Clr>
                <a:schemeClr val="accent1"/>
              </a:buClr>
              <a:buSzPct val="85000"/>
              <a:buFont typeface="Arial" charset="0"/>
              <a:buChar char="•"/>
            </a:pPr>
            <a:r>
              <a:rPr lang="ru-RU" sz="2400"/>
              <a:t>1950 год  - начало педагогической деятельности. </a:t>
            </a:r>
          </a:p>
          <a:p>
            <a:pPr eaLnBrk="1" hangingPunct="1">
              <a:spcBef>
                <a:spcPct val="20000"/>
              </a:spcBef>
              <a:buClr>
                <a:schemeClr val="accent1"/>
              </a:buClr>
              <a:buSzPct val="85000"/>
              <a:buFont typeface="Arial" charset="0"/>
              <a:buChar char="•"/>
            </a:pPr>
            <a:r>
              <a:rPr lang="ru-RU" sz="2400"/>
              <a:t>Стаж работы - 52 года.</a:t>
            </a:r>
          </a:p>
        </p:txBody>
      </p:sp>
      <p:sp>
        <p:nvSpPr>
          <p:cNvPr id="11" name="Объект 2"/>
          <p:cNvSpPr txBox="1">
            <a:spLocks/>
          </p:cNvSpPr>
          <p:nvPr/>
        </p:nvSpPr>
        <p:spPr>
          <a:xfrm>
            <a:off x="1503363" y="0"/>
            <a:ext cx="6080125" cy="4762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ru-RU" sz="1600" i="1" dirty="0" smtClean="0">
                <a:solidFill>
                  <a:schemeClr val="bg1"/>
                </a:solidFill>
                <a:effectLst>
                  <a:outerShdw blurRad="38100" dist="38100" dir="2700000" algn="tl">
                    <a:srgbClr val="000000">
                      <a:alpha val="43137"/>
                    </a:srgbClr>
                  </a:outerShdw>
                </a:effectLst>
                <a:latin typeface="Arial Black" pitchFamily="34" charset="0"/>
              </a:rPr>
              <a:t>МБОУ «СОШ № 52» </a:t>
            </a:r>
            <a:r>
              <a:rPr lang="ru-RU" sz="1600" i="1" dirty="0" err="1" smtClean="0">
                <a:solidFill>
                  <a:schemeClr val="bg1"/>
                </a:solidFill>
                <a:effectLst>
                  <a:outerShdw blurRad="38100" dist="38100" dir="2700000" algn="tl">
                    <a:srgbClr val="000000">
                      <a:alpha val="43137"/>
                    </a:srgbClr>
                  </a:outerShdw>
                </a:effectLst>
                <a:latin typeface="Arial Black" pitchFamily="34" charset="0"/>
              </a:rPr>
              <a:t>г.Кемерово</a:t>
            </a:r>
            <a:endParaRPr lang="ru-RU" sz="1600" i="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advClick="0" advTm="5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05350" y="1125538"/>
            <a:ext cx="4297363" cy="29860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20483" name="Объект 3"/>
          <p:cNvSpPr txBox="1">
            <a:spLocks/>
          </p:cNvSpPr>
          <p:nvPr/>
        </p:nvSpPr>
        <p:spPr bwMode="auto">
          <a:xfrm>
            <a:off x="406400" y="4724400"/>
            <a:ext cx="8596313"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Clr>
                <a:schemeClr val="accent1"/>
              </a:buClr>
              <a:buSzPct val="85000"/>
              <a:buFont typeface="Arial" charset="0"/>
              <a:buChar char="•"/>
            </a:pPr>
            <a:r>
              <a:rPr lang="ru-RU" sz="2000"/>
              <a:t>Прасковья Григорьевна работала в средней школе № 52                 ж/р Кедровка г.Кемерово учителем русского языка и литературы, </a:t>
            </a:r>
          </a:p>
          <a:p>
            <a:pPr eaLnBrk="1" hangingPunct="1">
              <a:spcBef>
                <a:spcPct val="20000"/>
              </a:spcBef>
              <a:buClr>
                <a:schemeClr val="accent1"/>
              </a:buClr>
              <a:buSzPct val="85000"/>
              <a:buFont typeface="Arial" charset="0"/>
              <a:buChar char="•"/>
            </a:pPr>
            <a:r>
              <a:rPr lang="ru-RU" sz="2000"/>
              <a:t>15 лет была заместителем директора по внеклассной воспитательной  работе в этой школе. </a:t>
            </a:r>
          </a:p>
          <a:p>
            <a:pPr eaLnBrk="1" hangingPunct="1">
              <a:spcBef>
                <a:spcPct val="20000"/>
              </a:spcBef>
              <a:buClr>
                <a:schemeClr val="accent1"/>
              </a:buClr>
              <a:buSzPct val="85000"/>
              <a:buFont typeface="Arial" charset="0"/>
              <a:buChar char="•"/>
            </a:pPr>
            <a:r>
              <a:rPr lang="ru-RU" sz="2000"/>
              <a:t>С 2004 года на заслуженном отдыхе.</a:t>
            </a:r>
          </a:p>
        </p:txBody>
      </p:sp>
      <p:pic>
        <p:nvPicPr>
          <p:cNvPr id="204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25538"/>
            <a:ext cx="4524375" cy="298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32363" y="1135063"/>
            <a:ext cx="3527425" cy="29765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2"/>
          <p:cNvPicPr>
            <a:picLocks noChangeAspect="1" noChangeArrowheads="1"/>
          </p:cNvPicPr>
          <p:nvPr/>
        </p:nvPicPr>
        <p:blipFill>
          <a:blip r:embed="rId4">
            <a:extLst>
              <a:ext uri="{28A0092B-C50C-407E-A947-70E740481C1C}">
                <a14:useLocalDpi xmlns:a14="http://schemas.microsoft.com/office/drawing/2010/main" val="0"/>
              </a:ext>
            </a:extLst>
          </a:blip>
          <a:srcRect l="2983" r="65118"/>
          <a:stretch>
            <a:fillRect/>
          </a:stretch>
        </p:blipFill>
        <p:spPr bwMode="auto">
          <a:xfrm>
            <a:off x="0" y="595313"/>
            <a:ext cx="91440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Объект 2"/>
          <p:cNvSpPr txBox="1">
            <a:spLocks/>
          </p:cNvSpPr>
          <p:nvPr/>
        </p:nvSpPr>
        <p:spPr>
          <a:xfrm>
            <a:off x="1503363" y="0"/>
            <a:ext cx="6080125" cy="4762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ru-RU" sz="1600" i="1" dirty="0" smtClean="0">
                <a:solidFill>
                  <a:schemeClr val="bg1"/>
                </a:solidFill>
                <a:effectLst>
                  <a:outerShdw blurRad="38100" dist="38100" dir="2700000" algn="tl">
                    <a:srgbClr val="000000">
                      <a:alpha val="43137"/>
                    </a:srgbClr>
                  </a:outerShdw>
                </a:effectLst>
                <a:latin typeface="Arial Black" pitchFamily="34" charset="0"/>
              </a:rPr>
              <a:t>МБОУ «СОШ № 52» </a:t>
            </a:r>
            <a:r>
              <a:rPr lang="ru-RU" sz="1600" i="1" dirty="0" err="1" smtClean="0">
                <a:solidFill>
                  <a:schemeClr val="bg1"/>
                </a:solidFill>
                <a:effectLst>
                  <a:outerShdw blurRad="38100" dist="38100" dir="2700000" algn="tl">
                    <a:srgbClr val="000000">
                      <a:alpha val="43137"/>
                    </a:srgbClr>
                  </a:outerShdw>
                </a:effectLst>
                <a:latin typeface="Arial Black" pitchFamily="34" charset="0"/>
              </a:rPr>
              <a:t>г.Кемерово</a:t>
            </a:r>
            <a:endParaRPr lang="ru-RU" sz="1600" i="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advClick="0" advTm="5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05350" y="1125538"/>
            <a:ext cx="4297363" cy="29860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a:p>
        </p:txBody>
      </p:sp>
      <p:sp>
        <p:nvSpPr>
          <p:cNvPr id="21507" name="Объект 3"/>
          <p:cNvSpPr txBox="1">
            <a:spLocks/>
          </p:cNvSpPr>
          <p:nvPr/>
        </p:nvSpPr>
        <p:spPr bwMode="auto">
          <a:xfrm>
            <a:off x="406400" y="5157788"/>
            <a:ext cx="859631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Clr>
                <a:schemeClr val="accent1"/>
              </a:buClr>
              <a:buSzPct val="85000"/>
              <a:buFont typeface="Arial" charset="0"/>
              <a:buChar char="•"/>
            </a:pPr>
            <a:r>
              <a:rPr lang="ru-RU" sz="2800"/>
              <a:t>Сейчас Прасковья Григорьевна на заслуженном отдыхе, но она всегда желанный гость в нашей школе!   </a:t>
            </a:r>
          </a:p>
        </p:txBody>
      </p:sp>
      <p:pic>
        <p:nvPicPr>
          <p:cNvPr id="215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25538"/>
            <a:ext cx="4524375" cy="298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32363" y="1135063"/>
            <a:ext cx="3527425" cy="29765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2"/>
          <p:cNvPicPr>
            <a:picLocks noChangeAspect="1" noChangeArrowheads="1"/>
          </p:cNvPicPr>
          <p:nvPr/>
        </p:nvPicPr>
        <p:blipFill>
          <a:blip r:embed="rId4">
            <a:extLst>
              <a:ext uri="{28A0092B-C50C-407E-A947-70E740481C1C}">
                <a14:useLocalDpi xmlns:a14="http://schemas.microsoft.com/office/drawing/2010/main" val="0"/>
              </a:ext>
            </a:extLst>
          </a:blip>
          <a:srcRect b="4890"/>
          <a:stretch>
            <a:fillRect/>
          </a:stretch>
        </p:blipFill>
        <p:spPr bwMode="auto">
          <a:xfrm>
            <a:off x="273050" y="1125538"/>
            <a:ext cx="4194175" cy="298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2"/>
          <p:cNvPicPr>
            <a:picLocks noChangeAspect="1" noChangeArrowheads="1"/>
          </p:cNvPicPr>
          <p:nvPr/>
        </p:nvPicPr>
        <p:blipFill>
          <a:blip r:embed="rId5">
            <a:extLst>
              <a:ext uri="{28A0092B-C50C-407E-A947-70E740481C1C}">
                <a14:useLocalDpi xmlns:a14="http://schemas.microsoft.com/office/drawing/2010/main" val="0"/>
              </a:ext>
            </a:extLst>
          </a:blip>
          <a:srcRect t="5197" b="8871"/>
          <a:stretch>
            <a:fillRect/>
          </a:stretch>
        </p:blipFill>
        <p:spPr bwMode="auto">
          <a:xfrm>
            <a:off x="4572000" y="1125538"/>
            <a:ext cx="4632325" cy="298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2"/>
          <p:cNvPicPr>
            <a:picLocks noChangeAspect="1" noChangeArrowheads="1"/>
          </p:cNvPicPr>
          <p:nvPr/>
        </p:nvPicPr>
        <p:blipFill>
          <a:blip r:embed="rId6">
            <a:extLst>
              <a:ext uri="{28A0092B-C50C-407E-A947-70E740481C1C}">
                <a14:useLocalDpi xmlns:a14="http://schemas.microsoft.com/office/drawing/2010/main" val="0"/>
              </a:ext>
            </a:extLst>
          </a:blip>
          <a:srcRect l="2983" r="65118"/>
          <a:stretch>
            <a:fillRect/>
          </a:stretch>
        </p:blipFill>
        <p:spPr bwMode="auto">
          <a:xfrm>
            <a:off x="0" y="595313"/>
            <a:ext cx="91440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Объект 2"/>
          <p:cNvSpPr txBox="1">
            <a:spLocks/>
          </p:cNvSpPr>
          <p:nvPr/>
        </p:nvSpPr>
        <p:spPr>
          <a:xfrm>
            <a:off x="1503363" y="0"/>
            <a:ext cx="6080125" cy="476250"/>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ru-RU" sz="1600" i="1" dirty="0" smtClean="0">
                <a:solidFill>
                  <a:schemeClr val="bg1"/>
                </a:solidFill>
                <a:effectLst>
                  <a:outerShdw blurRad="38100" dist="38100" dir="2700000" algn="tl">
                    <a:srgbClr val="000000">
                      <a:alpha val="43137"/>
                    </a:srgbClr>
                  </a:outerShdw>
                </a:effectLst>
                <a:latin typeface="Arial Black" pitchFamily="34" charset="0"/>
              </a:rPr>
              <a:t>МБОУ «СОШ № 52» </a:t>
            </a:r>
            <a:r>
              <a:rPr lang="ru-RU" sz="1600" i="1" dirty="0" err="1" smtClean="0">
                <a:solidFill>
                  <a:schemeClr val="bg1"/>
                </a:solidFill>
                <a:effectLst>
                  <a:outerShdw blurRad="38100" dist="38100" dir="2700000" algn="tl">
                    <a:srgbClr val="000000">
                      <a:alpha val="43137"/>
                    </a:srgbClr>
                  </a:outerShdw>
                </a:effectLst>
                <a:latin typeface="Arial Black" pitchFamily="34" charset="0"/>
              </a:rPr>
              <a:t>г.Кемерово</a:t>
            </a:r>
            <a:endParaRPr lang="ru-RU" sz="1600" i="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advClick="0" advTm="600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резентация Завьялова П.Г.">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Завьялова П.Г.</Template>
  <TotalTime>0</TotalTime>
  <Words>897</Words>
  <Application>Microsoft Office PowerPoint</Application>
  <PresentationFormat>Экран (4:3)</PresentationFormat>
  <Paragraphs>45</Paragraphs>
  <Slides>14</Slides>
  <Notes>0</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Arial Black</vt:lpstr>
      <vt:lpstr>Times New Roman</vt:lpstr>
      <vt:lpstr>презентация Завьялова П.Г.</vt:lpstr>
      <vt:lpstr>Прасковья Григорьевна Завьялова   </vt:lpstr>
      <vt:lpstr>Презентация PowerPoint</vt:lpstr>
      <vt:lpstr>Из воспоминаний</vt:lpstr>
      <vt:lpstr>Из воспоминаний</vt:lpstr>
      <vt:lpstr>Из воспоминаний</vt:lpstr>
      <vt:lpstr>Презентация PowerPoint</vt:lpstr>
      <vt:lpstr>Презентация PowerPoint</vt:lpstr>
      <vt:lpstr>Презентация PowerPoint</vt:lpstr>
      <vt:lpstr>Презентация PowerPoint</vt:lpstr>
      <vt:lpstr>Презентация PowerPoint</vt:lpstr>
      <vt:lpstr>Награды </vt:lpstr>
      <vt:lpstr>Прасковья Григорьевна: </vt:lpstr>
      <vt:lpstr>Прасковья Григорьевна: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Прасковья Григорьевна Завьялова   </dc:title>
  <dc:creator>User</dc:creator>
  <cp:lastModifiedBy>User</cp:lastModifiedBy>
  <cp:revision>1</cp:revision>
  <dcterms:created xsi:type="dcterms:W3CDTF">2012-04-19T14:15:47Z</dcterms:created>
  <dcterms:modified xsi:type="dcterms:W3CDTF">2012-04-19T14:16:36Z</dcterms:modified>
</cp:coreProperties>
</file>