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43"/>
  </p:notesMasterIdLst>
  <p:sldIdLst>
    <p:sldId id="381" r:id="rId2"/>
    <p:sldId id="387" r:id="rId3"/>
    <p:sldId id="262" r:id="rId4"/>
    <p:sldId id="257" r:id="rId5"/>
    <p:sldId id="258" r:id="rId6"/>
    <p:sldId id="259" r:id="rId7"/>
    <p:sldId id="261" r:id="rId8"/>
    <p:sldId id="263" r:id="rId9"/>
    <p:sldId id="264" r:id="rId10"/>
    <p:sldId id="266" r:id="rId11"/>
    <p:sldId id="271" r:id="rId12"/>
    <p:sldId id="267" r:id="rId13"/>
    <p:sldId id="265" r:id="rId14"/>
    <p:sldId id="268" r:id="rId15"/>
    <p:sldId id="269" r:id="rId16"/>
    <p:sldId id="270" r:id="rId17"/>
    <p:sldId id="382" r:id="rId18"/>
    <p:sldId id="273" r:id="rId19"/>
    <p:sldId id="274" r:id="rId20"/>
    <p:sldId id="388" r:id="rId21"/>
    <p:sldId id="384" r:id="rId22"/>
    <p:sldId id="276" r:id="rId23"/>
    <p:sldId id="277" r:id="rId24"/>
    <p:sldId id="278" r:id="rId25"/>
    <p:sldId id="279" r:id="rId26"/>
    <p:sldId id="280" r:id="rId27"/>
    <p:sldId id="281" r:id="rId28"/>
    <p:sldId id="386" r:id="rId29"/>
    <p:sldId id="282" r:id="rId30"/>
    <p:sldId id="283" r:id="rId31"/>
    <p:sldId id="284" r:id="rId32"/>
    <p:sldId id="285" r:id="rId33"/>
    <p:sldId id="290" r:id="rId34"/>
    <p:sldId id="286" r:id="rId35"/>
    <p:sldId id="287" r:id="rId36"/>
    <p:sldId id="288" r:id="rId37"/>
    <p:sldId id="289" r:id="rId38"/>
    <p:sldId id="395" r:id="rId39"/>
    <p:sldId id="291" r:id="rId40"/>
    <p:sldId id="292" r:id="rId41"/>
    <p:sldId id="293" r:id="rId42"/>
    <p:sldId id="294" r:id="rId43"/>
    <p:sldId id="295" r:id="rId44"/>
    <p:sldId id="299" r:id="rId45"/>
    <p:sldId id="300" r:id="rId46"/>
    <p:sldId id="296" r:id="rId47"/>
    <p:sldId id="297" r:id="rId48"/>
    <p:sldId id="298" r:id="rId49"/>
    <p:sldId id="301" r:id="rId50"/>
    <p:sldId id="304" r:id="rId51"/>
    <p:sldId id="302" r:id="rId52"/>
    <p:sldId id="306" r:id="rId53"/>
    <p:sldId id="303" r:id="rId54"/>
    <p:sldId id="307" r:id="rId55"/>
    <p:sldId id="305" r:id="rId56"/>
    <p:sldId id="308" r:id="rId57"/>
    <p:sldId id="309" r:id="rId58"/>
    <p:sldId id="310" r:id="rId59"/>
    <p:sldId id="311" r:id="rId60"/>
    <p:sldId id="389" r:id="rId61"/>
    <p:sldId id="396" r:id="rId62"/>
    <p:sldId id="312" r:id="rId63"/>
    <p:sldId id="313" r:id="rId64"/>
    <p:sldId id="314" r:id="rId65"/>
    <p:sldId id="315" r:id="rId66"/>
    <p:sldId id="316" r:id="rId67"/>
    <p:sldId id="317" r:id="rId68"/>
    <p:sldId id="318" r:id="rId69"/>
    <p:sldId id="391" r:id="rId70"/>
    <p:sldId id="397" r:id="rId71"/>
    <p:sldId id="319" r:id="rId72"/>
    <p:sldId id="320" r:id="rId73"/>
    <p:sldId id="321" r:id="rId74"/>
    <p:sldId id="326" r:id="rId75"/>
    <p:sldId id="322" r:id="rId76"/>
    <p:sldId id="323" r:id="rId77"/>
    <p:sldId id="324" r:id="rId78"/>
    <p:sldId id="325" r:id="rId79"/>
    <p:sldId id="390" r:id="rId80"/>
    <p:sldId id="398" r:id="rId81"/>
    <p:sldId id="327" r:id="rId82"/>
    <p:sldId id="328" r:id="rId83"/>
    <p:sldId id="329" r:id="rId84"/>
    <p:sldId id="336" r:id="rId85"/>
    <p:sldId id="330" r:id="rId86"/>
    <p:sldId id="331" r:id="rId87"/>
    <p:sldId id="332" r:id="rId88"/>
    <p:sldId id="333" r:id="rId89"/>
    <p:sldId id="399" r:id="rId90"/>
    <p:sldId id="334" r:id="rId91"/>
    <p:sldId id="335" r:id="rId92"/>
    <p:sldId id="337" r:id="rId93"/>
    <p:sldId id="338" r:id="rId94"/>
    <p:sldId id="339" r:id="rId95"/>
    <p:sldId id="340" r:id="rId96"/>
    <p:sldId id="341" r:id="rId97"/>
    <p:sldId id="342" r:id="rId98"/>
    <p:sldId id="343" r:id="rId99"/>
    <p:sldId id="345" r:id="rId100"/>
    <p:sldId id="344" r:id="rId101"/>
    <p:sldId id="346" r:id="rId102"/>
    <p:sldId id="347" r:id="rId103"/>
    <p:sldId id="348" r:id="rId104"/>
    <p:sldId id="400" r:id="rId105"/>
    <p:sldId id="349" r:id="rId106"/>
    <p:sldId id="350" r:id="rId107"/>
    <p:sldId id="351" r:id="rId108"/>
    <p:sldId id="352" r:id="rId109"/>
    <p:sldId id="353" r:id="rId110"/>
    <p:sldId id="354" r:id="rId111"/>
    <p:sldId id="355" r:id="rId112"/>
    <p:sldId id="356" r:id="rId113"/>
    <p:sldId id="357" r:id="rId114"/>
    <p:sldId id="392" r:id="rId115"/>
    <p:sldId id="401" r:id="rId116"/>
    <p:sldId id="358" r:id="rId117"/>
    <p:sldId id="359" r:id="rId118"/>
    <p:sldId id="360" r:id="rId119"/>
    <p:sldId id="363" r:id="rId120"/>
    <p:sldId id="361" r:id="rId121"/>
    <p:sldId id="362" r:id="rId122"/>
    <p:sldId id="365" r:id="rId123"/>
    <p:sldId id="366" r:id="rId124"/>
    <p:sldId id="364" r:id="rId125"/>
    <p:sldId id="367" r:id="rId126"/>
    <p:sldId id="368" r:id="rId127"/>
    <p:sldId id="369" r:id="rId128"/>
    <p:sldId id="370" r:id="rId129"/>
    <p:sldId id="402" r:id="rId130"/>
    <p:sldId id="371" r:id="rId131"/>
    <p:sldId id="372" r:id="rId132"/>
    <p:sldId id="376" r:id="rId133"/>
    <p:sldId id="373" r:id="rId134"/>
    <p:sldId id="374" r:id="rId135"/>
    <p:sldId id="375" r:id="rId136"/>
    <p:sldId id="377" r:id="rId137"/>
    <p:sldId id="378" r:id="rId138"/>
    <p:sldId id="379" r:id="rId139"/>
    <p:sldId id="380" r:id="rId140"/>
    <p:sldId id="393" r:id="rId141"/>
    <p:sldId id="394" r:id="rId1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94654" autoAdjust="0"/>
  </p:normalViewPr>
  <p:slideViewPr>
    <p:cSldViewPr>
      <p:cViewPr varScale="1">
        <p:scale>
          <a:sx n="109" d="100"/>
          <a:sy n="109" d="100"/>
        </p:scale>
        <p:origin x="1986" y="102"/>
      </p:cViewPr>
      <p:guideLst>
        <p:guide orient="horz" pos="2160"/>
        <p:guide pos="2880"/>
      </p:guideLst>
    </p:cSldViewPr>
  </p:slideViewPr>
  <p:outlineViewPr>
    <p:cViewPr>
      <p:scale>
        <a:sx n="33" d="100"/>
        <a:sy n="33" d="100"/>
      </p:scale>
      <p:origin x="0" y="6621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D57D8A-1BF0-4B04-9A5B-DBF6F8E6D9D2}" type="datetimeFigureOut">
              <a:rPr lang="ru-RU" smtClean="0"/>
              <a:pPr/>
              <a:t>03.11.2021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988835-637F-4E7A-BE7F-8650B91DD5E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B988835-637F-4E7A-BE7F-8650B91DD5E2}" type="slidenum">
              <a:rPr lang="ru-RU" smtClean="0"/>
              <a:pPr/>
              <a:t>18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B988835-637F-4E7A-BE7F-8650B91DD5E2}" type="slidenum">
              <a:rPr lang="ru-RU" smtClean="0"/>
              <a:pPr/>
              <a:t>76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16" name="Номер слайда 15"/>
          <p:cNvSpPr>
            <a:spLocks noGrp="1"/>
          </p:cNvSpPr>
          <p:nvPr>
            <p:ph type="sldNum" sz="quarter" idx="11"/>
          </p:nvPr>
        </p:nvSpPr>
        <p:spPr/>
        <p:txBody>
          <a:bodyPr/>
          <a:lstStyle/>
          <a:p>
            <a:fld id="{F1901C6E-CC2B-49E8-83B8-A656A7E0A065}"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901C6E-CC2B-49E8-83B8-A656A7E0A06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901C6E-CC2B-49E8-83B8-A656A7E0A06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A6A8CE6D-EBB7-4AF7-B765-25AFBFB4AC55}" type="datetimeFigureOut">
              <a:rPr lang="ru-RU" smtClean="0"/>
              <a:pPr/>
              <a:t>03.11.2021</a:t>
            </a:fld>
            <a:endParaRPr lang="ru-RU"/>
          </a:p>
        </p:txBody>
      </p:sp>
      <p:sp>
        <p:nvSpPr>
          <p:cNvPr id="15" name="Номер слайда 14"/>
          <p:cNvSpPr>
            <a:spLocks noGrp="1"/>
          </p:cNvSpPr>
          <p:nvPr>
            <p:ph type="sldNum" sz="quarter" idx="15"/>
          </p:nvPr>
        </p:nvSpPr>
        <p:spPr/>
        <p:txBody>
          <a:bodyPr/>
          <a:lstStyle>
            <a:lvl1pPr algn="ctr">
              <a:defRPr/>
            </a:lvl1pPr>
          </a:lstStyle>
          <a:p>
            <a:fld id="{F1901C6E-CC2B-49E8-83B8-A656A7E0A065}"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901C6E-CC2B-49E8-83B8-A656A7E0A065}"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901C6E-CC2B-49E8-83B8-A656A7E0A065}"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F1901C6E-CC2B-49E8-83B8-A656A7E0A065}"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1901C6E-CC2B-49E8-83B8-A656A7E0A065}"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1901C6E-CC2B-49E8-83B8-A656A7E0A06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A6A8CE6D-EBB7-4AF7-B765-25AFBFB4AC55}" type="datetimeFigureOut">
              <a:rPr lang="ru-RU" smtClean="0"/>
              <a:pPr/>
              <a:t>03.11.2021</a:t>
            </a:fld>
            <a:endParaRPr lang="ru-RU"/>
          </a:p>
        </p:txBody>
      </p:sp>
      <p:sp>
        <p:nvSpPr>
          <p:cNvPr id="9" name="Номер слайда 8"/>
          <p:cNvSpPr>
            <a:spLocks noGrp="1"/>
          </p:cNvSpPr>
          <p:nvPr>
            <p:ph type="sldNum" sz="quarter" idx="15"/>
          </p:nvPr>
        </p:nvSpPr>
        <p:spPr/>
        <p:txBody>
          <a:bodyPr/>
          <a:lstStyle/>
          <a:p>
            <a:fld id="{F1901C6E-CC2B-49E8-83B8-A656A7E0A065}"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A6A8CE6D-EBB7-4AF7-B765-25AFBFB4AC55}" type="datetimeFigureOut">
              <a:rPr lang="ru-RU" smtClean="0"/>
              <a:pPr/>
              <a:t>03.11.2021</a:t>
            </a:fld>
            <a:endParaRPr lang="ru-RU"/>
          </a:p>
        </p:txBody>
      </p:sp>
      <p:sp>
        <p:nvSpPr>
          <p:cNvPr id="9" name="Номер слайда 8"/>
          <p:cNvSpPr>
            <a:spLocks noGrp="1"/>
          </p:cNvSpPr>
          <p:nvPr>
            <p:ph type="sldNum" sz="quarter" idx="11"/>
          </p:nvPr>
        </p:nvSpPr>
        <p:spPr/>
        <p:txBody>
          <a:bodyPr/>
          <a:lstStyle/>
          <a:p>
            <a:fld id="{F1901C6E-CC2B-49E8-83B8-A656A7E0A065}"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6A8CE6D-EBB7-4AF7-B765-25AFBFB4AC55}" type="datetimeFigureOut">
              <a:rPr lang="ru-RU" smtClean="0"/>
              <a:pPr/>
              <a:t>03.11.2021</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1901C6E-CC2B-49E8-83B8-A656A7E0A065}"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57158" y="1643050"/>
            <a:ext cx="8229600" cy="4214842"/>
          </a:xfrm>
        </p:spPr>
        <p:txBody>
          <a:bodyPr>
            <a:noAutofit/>
          </a:bodyPr>
          <a:lstStyle/>
          <a:p>
            <a:pPr algn="just"/>
            <a:r>
              <a:rPr lang="ru-RU" sz="2400" dirty="0" smtClean="0">
                <a:solidFill>
                  <a:srgbClr val="FFFF00"/>
                </a:solidFill>
              </a:rPr>
              <a:t>	Работа была подготовлена членом детско-юношеской общественной организации  «ЮНЫЙ МИРОТВОРЕЦ» Нечаевой Яной, почетным членом совета музея, выпускником школы 2008 года </a:t>
            </a:r>
            <a:r>
              <a:rPr lang="ru-RU" sz="2400" dirty="0" err="1" smtClean="0">
                <a:solidFill>
                  <a:srgbClr val="FFFF00"/>
                </a:solidFill>
              </a:rPr>
              <a:t>Гнедь</a:t>
            </a:r>
            <a:r>
              <a:rPr lang="ru-RU" sz="2400" dirty="0" smtClean="0">
                <a:solidFill>
                  <a:srgbClr val="FFFF00"/>
                </a:solidFill>
              </a:rPr>
              <a:t> Дмитрием и членом совета музея </a:t>
            </a:r>
            <a:r>
              <a:rPr lang="ru-RU" sz="2400" dirty="0" err="1" smtClean="0">
                <a:solidFill>
                  <a:srgbClr val="FFFF00"/>
                </a:solidFill>
              </a:rPr>
              <a:t>Зюсько</a:t>
            </a:r>
            <a:r>
              <a:rPr lang="ru-RU" sz="2400" dirty="0" smtClean="0">
                <a:solidFill>
                  <a:srgbClr val="FFFF00"/>
                </a:solidFill>
              </a:rPr>
              <a:t> Андреем.  Куратор проекта и руководитель  музея МОУ «СОШ №34» </a:t>
            </a:r>
            <a:r>
              <a:rPr lang="ru-RU" sz="2400" dirty="0" err="1" smtClean="0">
                <a:solidFill>
                  <a:srgbClr val="FFFF00"/>
                </a:solidFill>
              </a:rPr>
              <a:t>Войткевич</a:t>
            </a:r>
            <a:r>
              <a:rPr lang="ru-RU" sz="2400" dirty="0" smtClean="0">
                <a:solidFill>
                  <a:srgbClr val="FFFF00"/>
                </a:solidFill>
              </a:rPr>
              <a:t> Галина Владимировна </a:t>
            </a:r>
            <a:br>
              <a:rPr lang="ru-RU" sz="2400" dirty="0" smtClean="0">
                <a:solidFill>
                  <a:srgbClr val="FFFF00"/>
                </a:solidFill>
              </a:rPr>
            </a:br>
            <a:r>
              <a:rPr lang="ru-RU" sz="2400" dirty="0" smtClean="0">
                <a:solidFill>
                  <a:srgbClr val="FFFF00"/>
                </a:solidFill>
              </a:rPr>
              <a:t>контактный телефон: 8-913-301-2463    </a:t>
            </a:r>
            <a:br>
              <a:rPr lang="ru-RU" sz="2400" dirty="0" smtClean="0">
                <a:solidFill>
                  <a:srgbClr val="FFFF00"/>
                </a:solidFill>
              </a:rPr>
            </a:br>
            <a:r>
              <a:rPr lang="ru-RU" sz="2400" dirty="0" smtClean="0">
                <a:solidFill>
                  <a:srgbClr val="FFFF00"/>
                </a:solidFill>
              </a:rPr>
              <a:t>телефон МОУ «СОШ №34»: 64-76-23</a:t>
            </a:r>
            <a:br>
              <a:rPr lang="ru-RU" sz="2400" dirty="0" smtClean="0">
                <a:solidFill>
                  <a:srgbClr val="FFFF00"/>
                </a:solidFill>
              </a:rPr>
            </a:br>
            <a:r>
              <a:rPr lang="ru-RU" sz="2400" dirty="0" smtClean="0">
                <a:solidFill>
                  <a:srgbClr val="FFFF00"/>
                </a:solidFill>
              </a:rPr>
              <a:t>	Особую благодарность выражаем Ветерану педагогического труда, «Почетному работнику общего образования РФ», председателю комиссии по работе с молодежью при Рудничном Совете ветеранов, почетному члену Совета музея МОУ «СОШ №34» Бушуевой Людмиле Ивановне и учителю истории Малыхиной Марии Николаевне.</a:t>
            </a:r>
            <a:endParaRPr lang="ru-RU" sz="24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101_0946.JPG"/>
          <p:cNvPicPr>
            <a:picLocks noGrp="1" noChangeAspect="1"/>
          </p:cNvPicPr>
          <p:nvPr>
            <p:ph sz="quarter" idx="1"/>
          </p:nvPr>
        </p:nvPicPr>
        <p:blipFill>
          <a:blip r:embed="rId2" cstate="print"/>
          <a:srcRect l="4476" t="1613" r="6231" b="19355"/>
          <a:stretch>
            <a:fillRect/>
          </a:stretch>
        </p:blipFill>
        <p:spPr>
          <a:xfrm>
            <a:off x="714348" y="1071546"/>
            <a:ext cx="5357850" cy="3500462"/>
          </a:xfrm>
        </p:spPr>
      </p:pic>
      <p:sp>
        <p:nvSpPr>
          <p:cNvPr id="5" name="Текст 4"/>
          <p:cNvSpPr>
            <a:spLocks noGrp="1"/>
          </p:cNvSpPr>
          <p:nvPr>
            <p:ph type="body" idx="2"/>
          </p:nvPr>
        </p:nvSpPr>
        <p:spPr>
          <a:xfrm>
            <a:off x="6143636" y="1500174"/>
            <a:ext cx="2622412" cy="4929222"/>
          </a:xfrm>
        </p:spPr>
        <p:txBody>
          <a:bodyPr>
            <a:normAutofit fontScale="47500" lnSpcReduction="20000"/>
          </a:bodyPr>
          <a:lstStyle/>
          <a:p>
            <a:pPr algn="just"/>
            <a:r>
              <a:rPr lang="ru-RU" sz="2100" b="1" dirty="0" smtClean="0"/>
              <a:t>На войне я встретила свою любовь. Это случилось в Будапеште в 1944 году. Было время отдыха. Я сидела и обвязывала платочек. Ко мне подошёл офицер и спросил – не ему ли я это делаю. Скромно представился - Василий. Оказалось, что он был шифровальщиком у  генерала Косова, который возглавлял шифровальный отдел. В дни моего дежурства стал   мне звонить. Потом он пришел со своим другом, лейтенантом Крюковым, на наш узел связи. Там я   увидела  его второй раз. Помню – зима. Мне дежурный сообщил, что меня  у ворот ожидают два офицера.  Я в валенках, в ватнике, автомат через плечо.    Тогда он уже принял решение:  предложил мне руку и сердце. Поженились. Служили до 1946 года. </a:t>
            </a:r>
            <a:endParaRPr lang="ru-RU" sz="2100" dirty="0" smtClean="0"/>
          </a:p>
          <a:p>
            <a:pPr algn="just"/>
            <a:r>
              <a:rPr lang="ru-RU" sz="2100" b="1" dirty="0" smtClean="0"/>
              <a:t>Вместе с Василием Яковлевичем Перевощиковым прожили 53 года.</a:t>
            </a:r>
            <a:endParaRPr lang="ru-RU" sz="2100" dirty="0" smtClean="0"/>
          </a:p>
          <a:p>
            <a:endParaRPr lang="ru-RU" dirty="0"/>
          </a:p>
        </p:txBody>
      </p:sp>
      <p:sp>
        <p:nvSpPr>
          <p:cNvPr id="3" name="Заголовок 2"/>
          <p:cNvSpPr>
            <a:spLocks noGrp="1"/>
          </p:cNvSpPr>
          <p:nvPr>
            <p:ph type="title"/>
          </p:nvPr>
        </p:nvSpPr>
        <p:spPr>
          <a:xfrm>
            <a:off x="6500826" y="457200"/>
            <a:ext cx="2262174" cy="1066800"/>
          </a:xfrm>
        </p:spPr>
        <p:txBody>
          <a:bodyPr>
            <a:normAutofit/>
          </a:bodyPr>
          <a:lstStyle/>
          <a:p>
            <a:pPr algn="ctr"/>
            <a:r>
              <a:rPr lang="ru-RU" dirty="0" smtClean="0">
                <a:solidFill>
                  <a:schemeClr val="tx2">
                    <a:lumMod val="90000"/>
                  </a:schemeClr>
                </a:solidFill>
              </a:rPr>
              <a:t>Таисия Михайловна с мужем и внуком</a:t>
            </a:r>
            <a:endParaRPr lang="ru-RU"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101_1016.JPG"/>
          <p:cNvPicPr>
            <a:picLocks noGrp="1" noChangeAspect="1"/>
          </p:cNvPicPr>
          <p:nvPr>
            <p:ph sz="half" idx="1"/>
          </p:nvPr>
        </p:nvPicPr>
        <p:blipFill>
          <a:blip r:embed="rId2" cstate="print"/>
          <a:stretch>
            <a:fillRect/>
          </a:stretch>
        </p:blipFill>
        <p:spPr>
          <a:xfrm>
            <a:off x="980137" y="1546860"/>
            <a:ext cx="3013364" cy="4526280"/>
          </a:xfrm>
        </p:spPr>
      </p:pic>
      <p:pic>
        <p:nvPicPr>
          <p:cNvPr id="6" name="Содержимое 5" descr="101_1015.JPG"/>
          <p:cNvPicPr>
            <a:picLocks noGrp="1" noChangeAspect="1"/>
          </p:cNvPicPr>
          <p:nvPr>
            <p:ph sz="half" idx="2"/>
          </p:nvPr>
        </p:nvPicPr>
        <p:blipFill>
          <a:blip r:embed="rId3" cstate="print"/>
          <a:stretch>
            <a:fillRect/>
          </a:stretch>
        </p:blipFill>
        <p:spPr>
          <a:xfrm>
            <a:off x="5171137" y="1546860"/>
            <a:ext cx="3013364" cy="4526280"/>
          </a:xfr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1038.JPG"/>
          <p:cNvPicPr>
            <a:picLocks noGrp="1" noChangeAspect="1"/>
          </p:cNvPicPr>
          <p:nvPr>
            <p:ph idx="1"/>
          </p:nvPr>
        </p:nvPicPr>
        <p:blipFill>
          <a:blip r:embed="rId2" cstate="print"/>
          <a:stretch>
            <a:fillRect/>
          </a:stretch>
        </p:blipFill>
        <p:spPr>
          <a:xfrm>
            <a:off x="1859972" y="2004060"/>
            <a:ext cx="5424055" cy="3611880"/>
          </a:xfrm>
        </p:spPr>
      </p:pic>
      <p:sp>
        <p:nvSpPr>
          <p:cNvPr id="6" name="Заголовок 5"/>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endParaRPr lang="ru-RU"/>
          </a:p>
        </p:txBody>
      </p:sp>
      <p:pic>
        <p:nvPicPr>
          <p:cNvPr id="10" name="Содержимое 9" descr="101_1041.JPG"/>
          <p:cNvPicPr>
            <a:picLocks noGrp="1" noChangeAspect="1"/>
          </p:cNvPicPr>
          <p:nvPr>
            <p:ph sz="half" idx="1"/>
          </p:nvPr>
        </p:nvPicPr>
        <p:blipFill>
          <a:blip r:embed="rId2" cstate="print"/>
          <a:stretch>
            <a:fillRect/>
          </a:stretch>
        </p:blipFill>
        <p:spPr>
          <a:xfrm>
            <a:off x="466826" y="2465416"/>
            <a:ext cx="4039985" cy="2689167"/>
          </a:xfrm>
        </p:spPr>
      </p:pic>
      <p:pic>
        <p:nvPicPr>
          <p:cNvPr id="11" name="Содержимое 10" descr="101_1042.JPG"/>
          <p:cNvPicPr>
            <a:picLocks noGrp="1" noChangeAspect="1"/>
          </p:cNvPicPr>
          <p:nvPr>
            <p:ph sz="half" idx="2"/>
          </p:nvPr>
        </p:nvPicPr>
        <p:blipFill>
          <a:blip r:embed="rId3" cstate="print"/>
          <a:stretch>
            <a:fillRect/>
          </a:stretch>
        </p:blipFill>
        <p:spPr>
          <a:xfrm>
            <a:off x="4657826" y="2465416"/>
            <a:ext cx="4039985" cy="2689167"/>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Встречи однополчан</a:t>
            </a:r>
            <a:endParaRPr lang="ru-RU" dirty="0"/>
          </a:p>
        </p:txBody>
      </p:sp>
      <p:pic>
        <p:nvPicPr>
          <p:cNvPr id="5" name="Содержимое 4" descr="101_1050.JPG"/>
          <p:cNvPicPr>
            <a:picLocks noGrp="1" noChangeAspect="1"/>
          </p:cNvPicPr>
          <p:nvPr>
            <p:ph sz="half" idx="1"/>
          </p:nvPr>
        </p:nvPicPr>
        <p:blipFill>
          <a:blip r:embed="rId2" cstate="print"/>
          <a:stretch>
            <a:fillRect/>
          </a:stretch>
        </p:blipFill>
        <p:spPr>
          <a:xfrm>
            <a:off x="466826" y="2465416"/>
            <a:ext cx="4039985" cy="2689167"/>
          </a:xfrm>
        </p:spPr>
      </p:pic>
      <p:pic>
        <p:nvPicPr>
          <p:cNvPr id="10" name="Содержимое 9" descr="101_1032.JPG"/>
          <p:cNvPicPr>
            <a:picLocks noGrp="1" noChangeAspect="1"/>
          </p:cNvPicPr>
          <p:nvPr>
            <p:ph sz="half" idx="2"/>
          </p:nvPr>
        </p:nvPicPr>
        <p:blipFill>
          <a:blip r:embed="rId3" cstate="print"/>
          <a:stretch>
            <a:fillRect/>
          </a:stretch>
        </p:blipFill>
        <p:spPr>
          <a:xfrm>
            <a:off x="4657826" y="2465416"/>
            <a:ext cx="4039985" cy="2689167"/>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smtClean="0">
                <a:solidFill>
                  <a:schemeClr val="accent5">
                    <a:lumMod val="75000"/>
                  </a:schemeClr>
                </a:solidFill>
                <a:latin typeface="Arial Black" pitchFamily="34" charset="0"/>
              </a:rPr>
              <a:t> </a:t>
            </a:r>
            <a:r>
              <a:rPr lang="ru-RU" sz="2800" dirty="0" err="1" smtClean="0">
                <a:solidFill>
                  <a:schemeClr val="accent5">
                    <a:lumMod val="75000"/>
                  </a:schemeClr>
                </a:solidFill>
                <a:latin typeface="Arial Black" pitchFamily="34" charset="0"/>
              </a:rPr>
              <a:t>Харрасова</a:t>
            </a:r>
            <a:endParaRPr lang="ru-RU" sz="2800" dirty="0" smtClean="0">
              <a:solidFill>
                <a:schemeClr val="accent5">
                  <a:lumMod val="75000"/>
                </a:schemeClr>
              </a:solidFill>
              <a:latin typeface="Arial Black" pitchFamily="34" charset="0"/>
            </a:endParaRPr>
          </a:p>
          <a:p>
            <a:pPr algn="ctr"/>
            <a:r>
              <a:rPr lang="ru-RU" sz="2800" dirty="0" err="1" smtClean="0">
                <a:solidFill>
                  <a:schemeClr val="accent5">
                    <a:lumMod val="75000"/>
                  </a:schemeClr>
                </a:solidFill>
                <a:latin typeface="Arial Black" pitchFamily="34" charset="0"/>
              </a:rPr>
              <a:t>Сибирьяна</a:t>
            </a:r>
            <a:r>
              <a:rPr lang="ru-RU" sz="2800" dirty="0" smtClean="0">
                <a:solidFill>
                  <a:schemeClr val="accent5">
                    <a:lumMod val="75000"/>
                  </a:schemeClr>
                </a:solidFill>
                <a:latin typeface="Arial Black" pitchFamily="34" charset="0"/>
              </a:rPr>
              <a:t> </a:t>
            </a:r>
            <a:r>
              <a:rPr lang="ru-RU" sz="2800" dirty="0" err="1" smtClean="0">
                <a:solidFill>
                  <a:schemeClr val="accent5">
                    <a:lumMod val="75000"/>
                  </a:schemeClr>
                </a:solidFill>
                <a:latin typeface="Arial Black" pitchFamily="34" charset="0"/>
              </a:rPr>
              <a:t>Мирзаяновича</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t>Домашний адрес: Институтская, 12б-35</a:t>
            </a:r>
          </a:p>
          <a:p>
            <a:endParaRPr lang="ru-RU" dirty="0"/>
          </a:p>
        </p:txBody>
      </p:sp>
      <p:sp>
        <p:nvSpPr>
          <p:cNvPr id="2" name="Заголовок 1"/>
          <p:cNvSpPr>
            <a:spLocks noGrp="1"/>
          </p:cNvSpPr>
          <p:nvPr>
            <p:ph type="ctrTitle"/>
          </p:nvPr>
        </p:nvSpPr>
        <p:spPr/>
        <p:txBody>
          <a:bodyPr>
            <a:normAutofit fontScale="90000"/>
          </a:bodyPr>
          <a:lstStyle/>
          <a:p>
            <a:r>
              <a:rPr lang="ru-RU" dirty="0" err="1" smtClean="0"/>
              <a:t>Харрасов</a:t>
            </a:r>
            <a:r>
              <a:rPr lang="ru-RU" dirty="0" smtClean="0"/>
              <a:t> </a:t>
            </a:r>
            <a:br>
              <a:rPr lang="ru-RU" dirty="0" smtClean="0"/>
            </a:br>
            <a:r>
              <a:rPr lang="ru-RU" dirty="0" err="1" smtClean="0"/>
              <a:t>Сабирьян</a:t>
            </a:r>
            <a:r>
              <a:rPr lang="ru-RU" dirty="0" smtClean="0"/>
              <a:t> </a:t>
            </a:r>
            <a:r>
              <a:rPr lang="ru-RU" dirty="0" err="1" smtClean="0"/>
              <a:t>Мирзаянович</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jpg"/>
          <p:cNvPicPr>
            <a:picLocks noGrp="1" noChangeAspect="1"/>
          </p:cNvPicPr>
          <p:nvPr>
            <p:ph sz="quarter" idx="1"/>
          </p:nvPr>
        </p:nvPicPr>
        <p:blipFill>
          <a:blip r:embed="rId2"/>
          <a:stretch>
            <a:fillRect/>
          </a:stretch>
        </p:blipFill>
        <p:spPr>
          <a:xfrm>
            <a:off x="2071670" y="571480"/>
            <a:ext cx="3929090" cy="5776098"/>
          </a:xfrm>
        </p:spPr>
      </p:pic>
      <p:sp>
        <p:nvSpPr>
          <p:cNvPr id="3" name="Текст 2"/>
          <p:cNvSpPr>
            <a:spLocks noGrp="1"/>
          </p:cNvSpPr>
          <p:nvPr>
            <p:ph type="body" idx="2"/>
          </p:nvPr>
        </p:nvSpPr>
        <p:spPr/>
        <p:txBody>
          <a:bodyPr>
            <a:normAutofit fontScale="55000" lnSpcReduction="20000"/>
          </a:bodyPr>
          <a:lstStyle/>
          <a:p>
            <a:r>
              <a:rPr lang="ru-RU" b="1" dirty="0" smtClean="0"/>
              <a:t>Родился 20 августа 1925 года</a:t>
            </a:r>
            <a:endParaRPr lang="ru-RU" dirty="0" smtClean="0"/>
          </a:p>
          <a:p>
            <a:r>
              <a:rPr lang="ru-RU" b="1" dirty="0" smtClean="0"/>
              <a:t>в деревне </a:t>
            </a:r>
            <a:r>
              <a:rPr lang="ru-RU" b="1" dirty="0" err="1" smtClean="0"/>
              <a:t>Шелканово</a:t>
            </a:r>
            <a:endParaRPr lang="ru-RU" dirty="0" smtClean="0"/>
          </a:p>
          <a:p>
            <a:r>
              <a:rPr lang="ru-RU" b="1" dirty="0" err="1" smtClean="0"/>
              <a:t>Бирского</a:t>
            </a:r>
            <a:r>
              <a:rPr lang="ru-RU" b="1" dirty="0" smtClean="0"/>
              <a:t> района, </a:t>
            </a:r>
            <a:endParaRPr lang="ru-RU" dirty="0" smtClean="0"/>
          </a:p>
          <a:p>
            <a:r>
              <a:rPr lang="ru-RU" b="1" dirty="0" smtClean="0"/>
              <a:t>Башкирской АССР</a:t>
            </a:r>
            <a:endParaRPr lang="ru-RU" dirty="0" smtClean="0"/>
          </a:p>
          <a:p>
            <a:r>
              <a:rPr lang="ru-RU" b="1" dirty="0" smtClean="0"/>
              <a:t>16 ноября 1943 года призывной комиссией при Бирском райвоенкомате был признан годным к строевой военной службе,   призван на действительную военную службу и направлен в часть.</a:t>
            </a:r>
            <a:endParaRPr lang="ru-RU" dirty="0" smtClean="0"/>
          </a:p>
          <a:p>
            <a:r>
              <a:rPr lang="ru-RU" b="1" dirty="0" smtClean="0"/>
              <a:t>В ноябре 1943 года он курсант 32 учебного стрелкового полка, где 21 декабря 1943 года он, в звании рядового, принял военную присягу.</a:t>
            </a:r>
            <a:endParaRPr lang="ru-RU" dirty="0" smtClean="0"/>
          </a:p>
          <a:p>
            <a:endParaRPr lang="ru-RU" dirty="0"/>
          </a:p>
        </p:txBody>
      </p:sp>
      <p:sp>
        <p:nvSpPr>
          <p:cNvPr id="2" name="Заголовок 1"/>
          <p:cNvSpPr>
            <a:spLocks noGrp="1"/>
          </p:cNvSpPr>
          <p:nvPr>
            <p:ph type="title"/>
          </p:nvPr>
        </p:nvSpPr>
        <p:spPr>
          <a:xfrm>
            <a:off x="500034" y="428604"/>
            <a:ext cx="3008313" cy="1162050"/>
          </a:xfrm>
        </p:spPr>
        <p:txBody>
          <a:bodyPr>
            <a:normAutofit fontScale="90000"/>
          </a:bodyPr>
          <a:lstStyle/>
          <a:p>
            <a:r>
              <a:rPr lang="ru-RU" dirty="0" err="1" smtClean="0"/>
              <a:t>Харрасов</a:t>
            </a:r>
            <a:r>
              <a:rPr lang="ru-RU" dirty="0" smtClean="0"/>
              <a:t> </a:t>
            </a:r>
            <a:br>
              <a:rPr lang="ru-RU" dirty="0" smtClean="0"/>
            </a:br>
            <a:r>
              <a:rPr lang="ru-RU" dirty="0" err="1" smtClean="0"/>
              <a:t>Сабирьян</a:t>
            </a:r>
            <a:r>
              <a:rPr lang="ru-RU" dirty="0" smtClean="0"/>
              <a:t> </a:t>
            </a:r>
            <a:br>
              <a:rPr lang="ru-RU" dirty="0" smtClean="0"/>
            </a:br>
            <a:r>
              <a:rPr lang="ru-RU" dirty="0" err="1" smtClean="0"/>
              <a:t>Мирзаянович</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Содержимое 6" descr="img029.jpg"/>
          <p:cNvPicPr>
            <a:picLocks noGrp="1" noChangeAspect="1"/>
          </p:cNvPicPr>
          <p:nvPr>
            <p:ph sz="half" idx="1"/>
          </p:nvPr>
        </p:nvPicPr>
        <p:blipFill>
          <a:blip r:embed="rId2" cstate="print"/>
          <a:stretch>
            <a:fillRect/>
          </a:stretch>
        </p:blipFill>
        <p:spPr>
          <a:xfrm>
            <a:off x="466826" y="2373976"/>
            <a:ext cx="4039985" cy="2872047"/>
          </a:xfrm>
        </p:spPr>
      </p:pic>
      <p:pic>
        <p:nvPicPr>
          <p:cNvPr id="8" name="Содержимое 7" descr="img030.jpg"/>
          <p:cNvPicPr>
            <a:picLocks noGrp="1" noChangeAspect="1"/>
          </p:cNvPicPr>
          <p:nvPr>
            <p:ph sz="half" idx="2"/>
          </p:nvPr>
        </p:nvPicPr>
        <p:blipFill>
          <a:blip r:embed="rId3" cstate="print"/>
          <a:stretch>
            <a:fillRect/>
          </a:stretch>
        </p:blipFill>
        <p:spPr>
          <a:xfrm>
            <a:off x="4657826" y="2386445"/>
            <a:ext cx="4039985" cy="2847109"/>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img031.jpg"/>
          <p:cNvPicPr>
            <a:picLocks noGrp="1" noChangeAspect="1"/>
          </p:cNvPicPr>
          <p:nvPr>
            <p:ph sz="half" idx="1"/>
          </p:nvPr>
        </p:nvPicPr>
        <p:blipFill>
          <a:blip r:embed="rId2" cstate="print"/>
          <a:stretch>
            <a:fillRect/>
          </a:stretch>
        </p:blipFill>
        <p:spPr>
          <a:xfrm>
            <a:off x="466826" y="2390602"/>
            <a:ext cx="4039985" cy="2838796"/>
          </a:xfrm>
        </p:spPr>
      </p:pic>
      <p:pic>
        <p:nvPicPr>
          <p:cNvPr id="6" name="Содержимое 5" descr="img032.jpg"/>
          <p:cNvPicPr>
            <a:picLocks noGrp="1" noChangeAspect="1"/>
          </p:cNvPicPr>
          <p:nvPr>
            <p:ph sz="half" idx="2"/>
          </p:nvPr>
        </p:nvPicPr>
        <p:blipFill>
          <a:blip r:embed="rId3" cstate="print"/>
          <a:stretch>
            <a:fillRect/>
          </a:stretch>
        </p:blipFill>
        <p:spPr>
          <a:xfrm>
            <a:off x="4657826" y="2405149"/>
            <a:ext cx="4039985" cy="2809702"/>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mg033.jpg"/>
          <p:cNvPicPr>
            <a:picLocks noGrp="1" noChangeAspect="1"/>
          </p:cNvPicPr>
          <p:nvPr>
            <p:ph idx="1"/>
          </p:nvPr>
        </p:nvPicPr>
        <p:blipFill>
          <a:blip r:embed="rId2"/>
          <a:stretch>
            <a:fillRect/>
          </a:stretch>
        </p:blipFill>
        <p:spPr>
          <a:xfrm>
            <a:off x="1455420" y="1592580"/>
            <a:ext cx="6233160" cy="4434840"/>
          </a:xfrm>
        </p:spPr>
      </p:pic>
      <p:sp>
        <p:nvSpPr>
          <p:cNvPr id="6" name="Заголовок 5"/>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0968.JPG"/>
          <p:cNvPicPr>
            <a:picLocks noGrp="1" noChangeAspect="1"/>
          </p:cNvPicPr>
          <p:nvPr>
            <p:ph sz="quarter" idx="1"/>
          </p:nvPr>
        </p:nvPicPr>
        <p:blipFill>
          <a:blip r:embed="rId2" cstate="print"/>
          <a:srcRect r="2676" b="17262"/>
          <a:stretch>
            <a:fillRect/>
          </a:stretch>
        </p:blipFill>
        <p:spPr>
          <a:xfrm>
            <a:off x="1025236" y="1612669"/>
            <a:ext cx="4975524" cy="2816463"/>
          </a:xfrm>
        </p:spPr>
      </p:pic>
      <p:sp>
        <p:nvSpPr>
          <p:cNvPr id="8" name="Текст 7"/>
          <p:cNvSpPr>
            <a:spLocks noGrp="1"/>
          </p:cNvSpPr>
          <p:nvPr>
            <p:ph type="body" idx="2"/>
          </p:nvPr>
        </p:nvSpPr>
        <p:spPr/>
        <p:txBody>
          <a:bodyPr/>
          <a:lstStyle/>
          <a:p>
            <a:endParaRPr lang="ru-RU"/>
          </a:p>
        </p:txBody>
      </p:sp>
      <p:sp>
        <p:nvSpPr>
          <p:cNvPr id="7" name="Заголовок 6"/>
          <p:cNvSpPr>
            <a:spLocks noGrp="1"/>
          </p:cNvSpPr>
          <p:nvPr>
            <p:ph type="title"/>
          </p:nvPr>
        </p:nvSpPr>
        <p:spPr>
          <a:xfrm>
            <a:off x="4500562" y="357166"/>
            <a:ext cx="2481266" cy="1066800"/>
          </a:xfrm>
        </p:spPr>
        <p:style>
          <a:lnRef idx="1">
            <a:schemeClr val="dk1"/>
          </a:lnRef>
          <a:fillRef idx="3">
            <a:schemeClr val="dk1"/>
          </a:fillRef>
          <a:effectRef idx="2">
            <a:schemeClr val="dk1"/>
          </a:effectRef>
          <a:fontRef idx="minor">
            <a:schemeClr val="lt1"/>
          </a:fontRef>
        </p:style>
        <p:txBody>
          <a:bodyPr>
            <a:normAutofit/>
          </a:bodyPr>
          <a:lstStyle/>
          <a:p>
            <a:pPr algn="ctr"/>
            <a:r>
              <a:rPr lang="ru-RU" dirty="0" smtClean="0"/>
              <a:t>Перевощиков Василий Яковлевич</a:t>
            </a:r>
            <a:endParaRPr lang="ru-RU"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2.jpg"/>
          <p:cNvPicPr>
            <a:picLocks noGrp="1" noChangeAspect="1"/>
          </p:cNvPicPr>
          <p:nvPr>
            <p:ph sz="quarter" idx="1"/>
          </p:nvPr>
        </p:nvPicPr>
        <p:blipFill>
          <a:blip r:embed="rId2"/>
          <a:stretch>
            <a:fillRect/>
          </a:stretch>
        </p:blipFill>
        <p:spPr>
          <a:xfrm>
            <a:off x="928662" y="1643050"/>
            <a:ext cx="5249803" cy="3571900"/>
          </a:xfrm>
        </p:spPr>
      </p:pic>
      <p:sp>
        <p:nvSpPr>
          <p:cNvPr id="7" name="Текст 6"/>
          <p:cNvSpPr>
            <a:spLocks noGrp="1"/>
          </p:cNvSpPr>
          <p:nvPr>
            <p:ph type="body" idx="2"/>
          </p:nvPr>
        </p:nvSpPr>
        <p:spPr/>
        <p:txBody>
          <a:bodyPr>
            <a:normAutofit fontScale="40000" lnSpcReduction="20000"/>
          </a:bodyPr>
          <a:lstStyle/>
          <a:p>
            <a:r>
              <a:rPr lang="ru-RU" b="1" dirty="0" smtClean="0"/>
              <a:t>В мае 1944 года он направляется в 1164 стрелковый полк, где служит до сентября 1944 года.</a:t>
            </a:r>
            <a:endParaRPr lang="ru-RU" dirty="0" smtClean="0"/>
          </a:p>
          <a:p>
            <a:r>
              <a:rPr lang="ru-RU" b="1" dirty="0" smtClean="0"/>
              <a:t> Воевал четыре месяца и 7 сентября 1944 года был  ранен (немец бросил гранату). Перенёс операцию, которую сделали в Москве. Из Москвы отправили в Чувашию, где он проходил лечение  в госпитале в течение 11 месяцев. </a:t>
            </a:r>
            <a:endParaRPr lang="ru-RU" dirty="0" smtClean="0"/>
          </a:p>
          <a:p>
            <a:r>
              <a:rPr lang="ru-RU" b="1" dirty="0" smtClean="0"/>
              <a:t>Опять фронт.  </a:t>
            </a:r>
            <a:endParaRPr lang="ru-RU" dirty="0" smtClean="0"/>
          </a:p>
          <a:p>
            <a:r>
              <a:rPr lang="ru-RU" b="1" dirty="0" smtClean="0"/>
              <a:t>22 марта 1945 года,  во время боя, получил ранение обеих ног.</a:t>
            </a:r>
            <a:endParaRPr lang="ru-RU" dirty="0" smtClean="0"/>
          </a:p>
          <a:p>
            <a:r>
              <a:rPr lang="ru-RU" b="1" dirty="0" smtClean="0"/>
              <a:t>Потом были 27 запасной артиллерийский полк и 702 миномётный полк.</a:t>
            </a:r>
            <a:endParaRPr lang="ru-RU" dirty="0" smtClean="0"/>
          </a:p>
          <a:p>
            <a:r>
              <a:rPr lang="ru-RU" b="1" dirty="0" smtClean="0"/>
              <a:t>Пришлось служить и телефонистом в 189 отдельном стрелковом батальоне в/части 33589 (с октября 1947 по март 1950 года).</a:t>
            </a:r>
            <a:endParaRPr lang="ru-RU" dirty="0" smtClean="0"/>
          </a:p>
          <a:p>
            <a:endParaRPr lang="ru-RU" dirty="0"/>
          </a:p>
        </p:txBody>
      </p:sp>
      <p:sp>
        <p:nvSpPr>
          <p:cNvPr id="5" name="Заголовок 4"/>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4.jpg"/>
          <p:cNvPicPr>
            <a:picLocks noGrp="1" noChangeAspect="1"/>
          </p:cNvPicPr>
          <p:nvPr>
            <p:ph sz="quarter" idx="1"/>
          </p:nvPr>
        </p:nvPicPr>
        <p:blipFill>
          <a:blip r:embed="rId2"/>
          <a:srcRect l="6935" r="5570" b="16364"/>
          <a:stretch>
            <a:fillRect/>
          </a:stretch>
        </p:blipFill>
        <p:spPr>
          <a:xfrm>
            <a:off x="1928794" y="1976628"/>
            <a:ext cx="3357586" cy="2238190"/>
          </a:xfrm>
        </p:spPr>
      </p:pic>
      <p:sp>
        <p:nvSpPr>
          <p:cNvPr id="3" name="Текст 2"/>
          <p:cNvSpPr>
            <a:spLocks noGrp="1"/>
          </p:cNvSpPr>
          <p:nvPr>
            <p:ph type="body" idx="2"/>
          </p:nvPr>
        </p:nvSpPr>
        <p:spPr/>
        <p:txBody>
          <a:bodyPr>
            <a:noAutofit/>
          </a:bodyPr>
          <a:lstStyle/>
          <a:p>
            <a:r>
              <a:rPr lang="ru-RU" sz="1400" b="1" dirty="0" smtClean="0"/>
              <a:t>Победу встретил в  г. Пугачев, Куйбышевской области.</a:t>
            </a:r>
            <a:endParaRPr lang="ru-RU" sz="1400" dirty="0" smtClean="0"/>
          </a:p>
          <a:p>
            <a:r>
              <a:rPr lang="ru-RU" sz="1400" b="1" dirty="0" smtClean="0"/>
              <a:t>	   14 марта 1950 года на основании Постановления Совета Министров СССР уволен(демобилизован) в запас и направлен в </a:t>
            </a:r>
            <a:r>
              <a:rPr lang="ru-RU" sz="1400" b="1" dirty="0" err="1" smtClean="0"/>
              <a:t>Тугулимский</a:t>
            </a:r>
            <a:r>
              <a:rPr lang="ru-RU" sz="1400" b="1" dirty="0" smtClean="0"/>
              <a:t> РВК.</a:t>
            </a:r>
            <a:endParaRPr lang="ru-RU" sz="1400" dirty="0" smtClean="0"/>
          </a:p>
          <a:p>
            <a:r>
              <a:rPr lang="ru-RU" sz="1400" b="1" dirty="0" smtClean="0"/>
              <a:t>	</a:t>
            </a:r>
          </a:p>
          <a:p>
            <a:endParaRPr lang="ru-RU" sz="1400" b="1" dirty="0" smtClean="0"/>
          </a:p>
          <a:p>
            <a:endParaRPr lang="ru-RU" sz="1400" b="1" dirty="0" smtClean="0"/>
          </a:p>
          <a:p>
            <a:endParaRPr lang="ru-RU" sz="1400" b="1" dirty="0" smtClean="0"/>
          </a:p>
          <a:p>
            <a:r>
              <a:rPr lang="ru-RU" sz="1400" b="1" dirty="0" smtClean="0"/>
              <a:t>Со своей супругой </a:t>
            </a:r>
            <a:r>
              <a:rPr lang="ru-RU" sz="1400" b="1" dirty="0" err="1" smtClean="0"/>
              <a:t>Харрасовой</a:t>
            </a:r>
            <a:r>
              <a:rPr lang="ru-RU" sz="1400" b="1" dirty="0" smtClean="0"/>
              <a:t> </a:t>
            </a:r>
            <a:r>
              <a:rPr lang="ru-RU" sz="1400" b="1" dirty="0" err="1" smtClean="0"/>
              <a:t>Рафидой</a:t>
            </a:r>
            <a:r>
              <a:rPr lang="ru-RU" sz="1400" b="1" dirty="0" smtClean="0"/>
              <a:t> </a:t>
            </a:r>
            <a:r>
              <a:rPr lang="ru-RU" sz="1400" b="1" dirty="0" err="1" smtClean="0"/>
              <a:t>Шаймухометовной</a:t>
            </a:r>
            <a:r>
              <a:rPr lang="ru-RU" sz="1400" b="1" dirty="0" smtClean="0"/>
              <a:t> (01.03.28 г.р.) они живут уже 60 лет!</a:t>
            </a:r>
            <a:endParaRPr lang="ru-RU" sz="1400" dirty="0" smtClean="0"/>
          </a:p>
          <a:p>
            <a:endParaRPr lang="ru-RU" sz="1400" dirty="0"/>
          </a:p>
        </p:txBody>
      </p:sp>
      <p:sp>
        <p:nvSpPr>
          <p:cNvPr id="2" name="Заголовок 1"/>
          <p:cNvSpPr>
            <a:spLocks noGrp="1"/>
          </p:cNvSpPr>
          <p:nvPr>
            <p:ph type="title"/>
          </p:nvPr>
        </p:nvSpPr>
        <p:spPr/>
        <p:txBody>
          <a:bodyPr/>
          <a:lstStyle/>
          <a:p>
            <a:endParaRPr lang="ru-RU"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t>Наградной материал</a:t>
            </a:r>
            <a:endParaRPr lang="ru-RU" dirty="0"/>
          </a:p>
        </p:txBody>
      </p:sp>
      <p:pic>
        <p:nvPicPr>
          <p:cNvPr id="10" name="Содержимое 9" descr="8.jpg"/>
          <p:cNvPicPr>
            <a:picLocks noGrp="1" noChangeAspect="1"/>
          </p:cNvPicPr>
          <p:nvPr>
            <p:ph sz="half" idx="1"/>
          </p:nvPr>
        </p:nvPicPr>
        <p:blipFill>
          <a:blip r:embed="rId2"/>
          <a:stretch>
            <a:fillRect/>
          </a:stretch>
        </p:blipFill>
        <p:spPr>
          <a:xfrm>
            <a:off x="501047" y="2453640"/>
            <a:ext cx="3971544" cy="2712720"/>
          </a:xfrm>
        </p:spPr>
      </p:pic>
      <p:pic>
        <p:nvPicPr>
          <p:cNvPr id="11" name="Содержимое 10" descr="15.jpg"/>
          <p:cNvPicPr>
            <a:picLocks noGrp="1" noChangeAspect="1"/>
          </p:cNvPicPr>
          <p:nvPr>
            <p:ph sz="half" idx="2"/>
          </p:nvPr>
        </p:nvPicPr>
        <p:blipFill>
          <a:blip r:embed="rId3"/>
          <a:stretch>
            <a:fillRect/>
          </a:stretch>
        </p:blipFill>
        <p:spPr>
          <a:xfrm>
            <a:off x="4648200" y="2325117"/>
            <a:ext cx="4059238" cy="2969766"/>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8.jpg"/>
          <p:cNvPicPr>
            <a:picLocks noGrp="1" noChangeAspect="1"/>
          </p:cNvPicPr>
          <p:nvPr>
            <p:ph idx="1"/>
          </p:nvPr>
        </p:nvPicPr>
        <p:blipFill>
          <a:blip r:embed="rId2"/>
          <a:stretch>
            <a:fillRect/>
          </a:stretch>
        </p:blipFill>
        <p:spPr>
          <a:xfrm>
            <a:off x="1714500" y="1860804"/>
            <a:ext cx="5715000" cy="3898392"/>
          </a:xfrm>
        </p:spPr>
      </p:pic>
      <p:sp>
        <p:nvSpPr>
          <p:cNvPr id="6" name="Заголовок 5"/>
          <p:cNvSpPr>
            <a:spLocks noGrp="1"/>
          </p:cNvSpPr>
          <p:nvPr>
            <p:ph type="title"/>
          </p:nvPr>
        </p:nvSpPr>
        <p:spPr/>
        <p:txBody>
          <a:bodyPr/>
          <a:lstStyle/>
          <a:p>
            <a:endParaRPr lang="ru-RU"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055.jpg"/>
          <p:cNvPicPr>
            <a:picLocks noGrp="1" noChangeAspect="1"/>
          </p:cNvPicPr>
          <p:nvPr>
            <p:ph idx="1"/>
          </p:nvPr>
        </p:nvPicPr>
        <p:blipFill>
          <a:blip r:embed="rId2" cstate="print"/>
          <a:stretch>
            <a:fillRect/>
          </a:stretch>
        </p:blipFill>
        <p:spPr>
          <a:xfrm>
            <a:off x="1500166" y="1643050"/>
            <a:ext cx="6096000" cy="4572000"/>
          </a:xfrm>
        </p:spPr>
      </p:pic>
      <p:sp>
        <p:nvSpPr>
          <p:cNvPr id="3" name="Заголовок 2"/>
          <p:cNvSpPr>
            <a:spLocks noGrp="1"/>
          </p:cNvSpPr>
          <p:nvPr>
            <p:ph type="title"/>
          </p:nvPr>
        </p:nvSpPr>
        <p:spPr>
          <a:xfrm>
            <a:off x="428596" y="285728"/>
            <a:ext cx="8229600" cy="1219200"/>
          </a:xfrm>
        </p:spPr>
        <p:txBody>
          <a:bodyPr>
            <a:normAutofit fontScale="90000"/>
          </a:bodyPr>
          <a:lstStyle/>
          <a:p>
            <a:pPr algn="ctr"/>
            <a:r>
              <a:rPr lang="ru-RU" dirty="0" smtClean="0"/>
              <a:t>      Супруги </a:t>
            </a:r>
            <a:r>
              <a:rPr lang="ru-RU" dirty="0" err="1" smtClean="0"/>
              <a:t>Харрасовы</a:t>
            </a:r>
            <a:r>
              <a:rPr lang="ru-RU" dirty="0" smtClean="0"/>
              <a:t> принимают      поздравления юных миротворцев.  </a:t>
            </a:r>
            <a:endParaRPr lang="ru-RU"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smtClean="0">
                <a:solidFill>
                  <a:schemeClr val="accent5">
                    <a:lumMod val="75000"/>
                  </a:schemeClr>
                </a:solidFill>
                <a:latin typeface="Arial Black" pitchFamily="34" charset="0"/>
              </a:rPr>
              <a:t> Кудрявцева</a:t>
            </a:r>
          </a:p>
          <a:p>
            <a:pPr algn="ctr"/>
            <a:r>
              <a:rPr lang="ru-RU" sz="2800" dirty="0" smtClean="0">
                <a:solidFill>
                  <a:schemeClr val="accent5">
                    <a:lumMod val="75000"/>
                  </a:schemeClr>
                </a:solidFill>
                <a:latin typeface="Arial Black" pitchFamily="34" charset="0"/>
              </a:rPr>
              <a:t>Михаила Ивановича</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r>
              <a:rPr lang="ru-RU" b="1" dirty="0" smtClean="0"/>
              <a:t>Проживает по адресу:</a:t>
            </a:r>
            <a:endParaRPr lang="ru-RU" dirty="0" smtClean="0"/>
          </a:p>
          <a:p>
            <a:r>
              <a:rPr lang="ru-RU" b="1" dirty="0" err="1" smtClean="0"/>
              <a:t>пр.-т</a:t>
            </a:r>
            <a:r>
              <a:rPr lang="ru-RU" b="1" dirty="0" smtClean="0"/>
              <a:t> Шахтёров, 83А-18</a:t>
            </a:r>
            <a:endParaRPr lang="ru-RU" dirty="0" smtClean="0"/>
          </a:p>
          <a:p>
            <a:r>
              <a:rPr lang="ru-RU" b="1" dirty="0" smtClean="0"/>
              <a:t>Телефон- 64-86-84</a:t>
            </a:r>
            <a:endParaRPr lang="ru-RU" dirty="0" smtClean="0"/>
          </a:p>
          <a:p>
            <a:endParaRPr lang="ru-RU" dirty="0"/>
          </a:p>
        </p:txBody>
      </p:sp>
      <p:sp>
        <p:nvSpPr>
          <p:cNvPr id="3" name="Заголовок 2"/>
          <p:cNvSpPr>
            <a:spLocks noGrp="1"/>
          </p:cNvSpPr>
          <p:nvPr>
            <p:ph type="ctrTitle"/>
          </p:nvPr>
        </p:nvSpPr>
        <p:spPr/>
        <p:txBody>
          <a:bodyPr/>
          <a:lstStyle/>
          <a:p>
            <a:r>
              <a:rPr lang="ru-RU" dirty="0" smtClean="0"/>
              <a:t>Кудрявцев Михаил Иванович</a:t>
            </a:r>
            <a:endParaRPr lang="ru-RU"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0_1308.JPG"/>
          <p:cNvPicPr>
            <a:picLocks noGrp="1" noChangeAspect="1"/>
          </p:cNvPicPr>
          <p:nvPr>
            <p:ph sz="quarter" idx="1"/>
          </p:nvPr>
        </p:nvPicPr>
        <p:blipFill>
          <a:blip r:embed="rId2" cstate="print"/>
          <a:stretch>
            <a:fillRect/>
          </a:stretch>
        </p:blipFill>
        <p:spPr>
          <a:xfrm>
            <a:off x="500034" y="571480"/>
            <a:ext cx="3611880" cy="5425440"/>
          </a:xfrm>
        </p:spPr>
      </p:pic>
      <p:sp>
        <p:nvSpPr>
          <p:cNvPr id="3" name="Текст 2"/>
          <p:cNvSpPr>
            <a:spLocks noGrp="1"/>
          </p:cNvSpPr>
          <p:nvPr>
            <p:ph type="body" idx="2"/>
          </p:nvPr>
        </p:nvSpPr>
        <p:spPr>
          <a:xfrm>
            <a:off x="4572000" y="1643050"/>
            <a:ext cx="4194048" cy="4905396"/>
          </a:xfrm>
        </p:spPr>
        <p:txBody>
          <a:bodyPr/>
          <a:lstStyle/>
          <a:p>
            <a:r>
              <a:rPr lang="ru-RU" b="1" dirty="0" smtClean="0"/>
              <a:t>20 ноября 1925 года рождения,</a:t>
            </a:r>
            <a:endParaRPr lang="ru-RU" dirty="0" smtClean="0"/>
          </a:p>
          <a:p>
            <a:r>
              <a:rPr lang="ru-RU" b="1" dirty="0" smtClean="0"/>
              <a:t>уроженец села </a:t>
            </a:r>
            <a:r>
              <a:rPr lang="ru-RU" b="1" dirty="0" err="1" smtClean="0"/>
              <a:t>Крут-БайГорка</a:t>
            </a:r>
            <a:r>
              <a:rPr lang="ru-RU" b="1" dirty="0" smtClean="0"/>
              <a:t>,</a:t>
            </a:r>
            <a:endParaRPr lang="ru-RU" dirty="0" smtClean="0"/>
          </a:p>
          <a:p>
            <a:r>
              <a:rPr lang="ru-RU" b="1" dirty="0" err="1" smtClean="0"/>
              <a:t>Грачевского</a:t>
            </a:r>
            <a:r>
              <a:rPr lang="ru-RU" b="1" dirty="0" smtClean="0"/>
              <a:t> района</a:t>
            </a:r>
            <a:endParaRPr lang="ru-RU" dirty="0" smtClean="0"/>
          </a:p>
          <a:p>
            <a:r>
              <a:rPr lang="ru-RU" b="1" dirty="0" smtClean="0"/>
              <a:t>Воронежской области.</a:t>
            </a:r>
            <a:endParaRPr lang="ru-RU" dirty="0" smtClean="0"/>
          </a:p>
          <a:p>
            <a:endParaRPr lang="ru-RU" dirty="0"/>
          </a:p>
        </p:txBody>
      </p:sp>
      <p:sp>
        <p:nvSpPr>
          <p:cNvPr id="4" name="Заголовок 3"/>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428596" y="285728"/>
            <a:ext cx="71438" cy="6215106"/>
          </a:xfrm>
        </p:spPr>
        <p:txBody>
          <a:bodyPr>
            <a:normAutofit/>
          </a:bodyPr>
          <a:lstStyle/>
          <a:p>
            <a:endParaRPr lang="ru-RU" dirty="0"/>
          </a:p>
        </p:txBody>
      </p:sp>
      <p:sp>
        <p:nvSpPr>
          <p:cNvPr id="4" name="Заголовок 3"/>
          <p:cNvSpPr>
            <a:spLocks noGrp="1"/>
          </p:cNvSpPr>
          <p:nvPr>
            <p:ph type="title"/>
          </p:nvPr>
        </p:nvSpPr>
        <p:spPr>
          <a:xfrm>
            <a:off x="857224" y="642918"/>
            <a:ext cx="7072362" cy="4714908"/>
          </a:xfrm>
        </p:spPr>
        <p:txBody>
          <a:bodyPr>
            <a:normAutofit/>
          </a:bodyPr>
          <a:lstStyle/>
          <a:p>
            <a:r>
              <a:rPr lang="ru-RU" sz="3600" dirty="0" smtClean="0"/>
              <a:t>Служил в 5 Гвардейском стрелковом полку.</a:t>
            </a:r>
            <a:br>
              <a:rPr lang="ru-RU" sz="3600" dirty="0" smtClean="0"/>
            </a:br>
            <a:r>
              <a:rPr lang="ru-RU" sz="3600" dirty="0" smtClean="0"/>
              <a:t>Стрелок.</a:t>
            </a:r>
            <a:br>
              <a:rPr lang="ru-RU" sz="3600" dirty="0" smtClean="0"/>
            </a:br>
            <a:r>
              <a:rPr lang="ru-RU" sz="3600" dirty="0" smtClean="0"/>
              <a:t>Время службы – с марта 1943 года по 5 августа 1943 года.</a:t>
            </a:r>
            <a:br>
              <a:rPr lang="ru-RU" sz="3600" dirty="0" smtClean="0"/>
            </a:br>
            <a:r>
              <a:rPr lang="ru-RU" sz="3600" dirty="0" smtClean="0"/>
              <a:t>	Уволен по ранению в мае 1943 года.</a:t>
            </a:r>
            <a:r>
              <a:rPr lang="ru-RU" dirty="0" smtClean="0"/>
              <a:t/>
            </a:r>
            <a:br>
              <a:rPr lang="ru-RU" dirty="0" smtClean="0"/>
            </a:br>
            <a:endParaRPr lang="ru-RU" dirty="0"/>
          </a:p>
        </p:txBody>
      </p:sp>
      <p:sp>
        <p:nvSpPr>
          <p:cNvPr id="6" name="Содержимое 5"/>
          <p:cNvSpPr>
            <a:spLocks noGrp="1"/>
          </p:cNvSpPr>
          <p:nvPr>
            <p:ph sz="quarter" idx="1"/>
          </p:nvPr>
        </p:nvSpPr>
        <p:spPr>
          <a:xfrm>
            <a:off x="457200" y="457200"/>
            <a:ext cx="45719" cy="5715000"/>
          </a:xfrm>
        </p:spPr>
        <p:txBody>
          <a:bodyPr/>
          <a:lstStyle/>
          <a:p>
            <a:endParaRPr lang="ru-RU"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b="1" dirty="0" smtClean="0"/>
              <a:t>Получил ранение в руку в августе 1943 года.</a:t>
            </a:r>
            <a:r>
              <a:rPr lang="ru-RU" sz="1600" dirty="0" smtClean="0"/>
              <a:t/>
            </a:r>
            <a:br>
              <a:rPr lang="ru-RU" sz="1600" dirty="0" smtClean="0"/>
            </a:br>
            <a:r>
              <a:rPr lang="ru-RU" sz="1600" b="1" dirty="0" smtClean="0"/>
              <a:t>Руку  чудом удалось спасти после трёх сложнейших операций. </a:t>
            </a:r>
            <a:r>
              <a:rPr lang="ru-RU" sz="1600" dirty="0" smtClean="0"/>
              <a:t/>
            </a:r>
            <a:br>
              <a:rPr lang="ru-RU" sz="1600" dirty="0" smtClean="0"/>
            </a:br>
            <a:endParaRPr lang="ru-RU" sz="1600" dirty="0"/>
          </a:p>
        </p:txBody>
      </p:sp>
      <p:pic>
        <p:nvPicPr>
          <p:cNvPr id="5" name="Содержимое 4" descr="100_1298.JPG"/>
          <p:cNvPicPr>
            <a:picLocks noGrp="1" noChangeAspect="1"/>
          </p:cNvPicPr>
          <p:nvPr>
            <p:ph sz="half" idx="1"/>
          </p:nvPr>
        </p:nvPicPr>
        <p:blipFill>
          <a:blip r:embed="rId2" cstate="print"/>
          <a:stretch>
            <a:fillRect/>
          </a:stretch>
        </p:blipFill>
        <p:spPr>
          <a:xfrm>
            <a:off x="964959" y="1524000"/>
            <a:ext cx="3043719" cy="4572000"/>
          </a:xfrm>
        </p:spPr>
      </p:pic>
      <p:pic>
        <p:nvPicPr>
          <p:cNvPr id="6" name="Содержимое 5" descr="100_1299.JPG"/>
          <p:cNvPicPr>
            <a:picLocks noGrp="1" noChangeAspect="1"/>
          </p:cNvPicPr>
          <p:nvPr>
            <p:ph sz="half" idx="2"/>
          </p:nvPr>
        </p:nvPicPr>
        <p:blipFill>
          <a:blip r:embed="rId3" cstate="print"/>
          <a:stretch>
            <a:fillRect/>
          </a:stretch>
        </p:blipFill>
        <p:spPr>
          <a:xfrm>
            <a:off x="4648200" y="2458821"/>
            <a:ext cx="4059238" cy="270235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00042"/>
            <a:ext cx="7924800" cy="1371600"/>
          </a:xfrm>
        </p:spPr>
        <p:txBody>
          <a:bodyPr/>
          <a:lstStyle/>
          <a:p>
            <a:pPr algn="ctr"/>
            <a:r>
              <a:rPr lang="ru-RU" dirty="0" smtClean="0">
                <a:solidFill>
                  <a:schemeClr val="tx2">
                    <a:lumMod val="90000"/>
                  </a:schemeClr>
                </a:solidFill>
                <a:latin typeface="Arial Black" pitchFamily="34" charset="0"/>
              </a:rPr>
              <a:t>Из воспоминаний Таисии Михайловны:</a:t>
            </a:r>
            <a:r>
              <a:rPr lang="ru-RU" dirty="0" smtClean="0"/>
              <a:t>	</a:t>
            </a:r>
            <a:endParaRPr lang="ru-RU" dirty="0"/>
          </a:p>
        </p:txBody>
      </p:sp>
      <p:sp>
        <p:nvSpPr>
          <p:cNvPr id="3" name="Текст 2"/>
          <p:cNvSpPr>
            <a:spLocks noGrp="1"/>
          </p:cNvSpPr>
          <p:nvPr>
            <p:ph type="body" idx="1"/>
          </p:nvPr>
        </p:nvSpPr>
        <p:spPr>
          <a:xfrm>
            <a:off x="685800" y="2143116"/>
            <a:ext cx="7924800" cy="3800484"/>
          </a:xfrm>
        </p:spPr>
        <p:txBody>
          <a:bodyPr>
            <a:normAutofit/>
          </a:bodyPr>
          <a:lstStyle/>
          <a:p>
            <a:r>
              <a:rPr lang="ru-RU" dirty="0" smtClean="0">
                <a:solidFill>
                  <a:schemeClr val="tx2">
                    <a:lumMod val="75000"/>
                  </a:schemeClr>
                </a:solidFill>
              </a:rPr>
              <a:t>«</a:t>
            </a:r>
            <a:r>
              <a:rPr lang="ru-RU" b="1" dirty="0" smtClean="0">
                <a:solidFill>
                  <a:schemeClr val="tx2">
                    <a:lumMod val="75000"/>
                  </a:schemeClr>
                </a:solidFill>
              </a:rPr>
              <a:t>Запомнились встречи в Ворошиловым,  генералом </a:t>
            </a:r>
            <a:r>
              <a:rPr lang="ru-RU" b="1" dirty="0" err="1" smtClean="0">
                <a:solidFill>
                  <a:schemeClr val="tx2">
                    <a:lumMod val="75000"/>
                  </a:schemeClr>
                </a:solidFill>
              </a:rPr>
              <a:t>Толбухиным</a:t>
            </a:r>
            <a:r>
              <a:rPr lang="ru-RU" b="1" dirty="0" smtClean="0">
                <a:solidFill>
                  <a:schemeClr val="tx2">
                    <a:lumMod val="75000"/>
                  </a:schemeClr>
                </a:solidFill>
              </a:rPr>
              <a:t>. Встретили мы его, а он и говорит – Приготовьте мне чай по-настоящему(т.е. не из котла). А я думаю, так его же надо накормить! Я к начальству… а оно мне – иди на склад…подбери продукты. Так я там даже селёдочку нашла. Покормили достойно. На другой день в 11-00 будит меня старшина и передаёт конверт. На нём написано «Мазепе» - это моя девичья фамилия –«от генерала </a:t>
            </a:r>
            <a:r>
              <a:rPr lang="ru-RU" b="1" dirty="0" err="1" smtClean="0">
                <a:solidFill>
                  <a:schemeClr val="tx2">
                    <a:lumMod val="75000"/>
                  </a:schemeClr>
                </a:solidFill>
              </a:rPr>
              <a:t>Толбухина</a:t>
            </a:r>
            <a:r>
              <a:rPr lang="ru-RU" b="1" dirty="0" smtClean="0">
                <a:solidFill>
                  <a:schemeClr val="tx2">
                    <a:lumMod val="75000"/>
                  </a:schemeClr>
                </a:solidFill>
              </a:rPr>
              <a:t>». А там – благодарность</a:t>
            </a:r>
            <a:r>
              <a:rPr lang="ru-RU" dirty="0" smtClean="0">
                <a:solidFill>
                  <a:schemeClr val="tx2">
                    <a:lumMod val="75000"/>
                  </a:schemeClr>
                </a:solidFill>
              </a:rPr>
              <a:t>».</a:t>
            </a:r>
            <a:endParaRPr lang="ru-RU"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100_1295.JPG"/>
          <p:cNvPicPr>
            <a:picLocks noGrp="1" noChangeAspect="1"/>
          </p:cNvPicPr>
          <p:nvPr>
            <p:ph sz="half" idx="1"/>
          </p:nvPr>
        </p:nvPicPr>
        <p:blipFill>
          <a:blip r:embed="rId2" cstate="print"/>
          <a:stretch>
            <a:fillRect/>
          </a:stretch>
        </p:blipFill>
        <p:spPr>
          <a:xfrm>
            <a:off x="457200" y="2458821"/>
            <a:ext cx="4059238" cy="2702358"/>
          </a:xfrm>
        </p:spPr>
      </p:pic>
      <p:pic>
        <p:nvPicPr>
          <p:cNvPr id="6" name="Содержимое 5" descr="100_1296.JPG"/>
          <p:cNvPicPr>
            <a:picLocks noGrp="1" noChangeAspect="1"/>
          </p:cNvPicPr>
          <p:nvPr>
            <p:ph sz="half" idx="2"/>
          </p:nvPr>
        </p:nvPicPr>
        <p:blipFill>
          <a:blip r:embed="rId3" cstate="print"/>
          <a:stretch>
            <a:fillRect/>
          </a:stretch>
        </p:blipFill>
        <p:spPr>
          <a:xfrm>
            <a:off x="4648200" y="2458821"/>
            <a:ext cx="4059238" cy="2702358"/>
          </a:xfr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0_1297.JPG"/>
          <p:cNvPicPr>
            <a:picLocks noGrp="1" noChangeAspect="1"/>
          </p:cNvPicPr>
          <p:nvPr>
            <p:ph idx="1"/>
          </p:nvPr>
        </p:nvPicPr>
        <p:blipFill>
          <a:blip r:embed="rId2" cstate="print"/>
          <a:srcRect b="13080"/>
          <a:stretch>
            <a:fillRect/>
          </a:stretch>
        </p:blipFill>
        <p:spPr>
          <a:xfrm>
            <a:off x="1859280" y="2004060"/>
            <a:ext cx="5425440" cy="3139452"/>
          </a:xfrm>
        </p:spPr>
      </p:pic>
      <p:sp>
        <p:nvSpPr>
          <p:cNvPr id="8" name="Заголовок 7"/>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r>
              <a:rPr lang="ru-RU" dirty="0" smtClean="0"/>
              <a:t>Раненая рука после трех операций.</a:t>
            </a:r>
            <a:br>
              <a:rPr lang="ru-RU" dirty="0" smtClean="0"/>
            </a:br>
            <a:r>
              <a:rPr lang="ru-RU" dirty="0" smtClean="0"/>
              <a:t>Руку спас чудо-хирург.</a:t>
            </a:r>
            <a:endParaRPr lang="ru-RU" dirty="0"/>
          </a:p>
        </p:txBody>
      </p:sp>
      <p:pic>
        <p:nvPicPr>
          <p:cNvPr id="10" name="Содержимое 9" descr="100_1320.JPG"/>
          <p:cNvPicPr>
            <a:picLocks noGrp="1" noChangeAspect="1"/>
          </p:cNvPicPr>
          <p:nvPr>
            <p:ph sz="half" idx="1"/>
          </p:nvPr>
        </p:nvPicPr>
        <p:blipFill>
          <a:blip r:embed="rId2" cstate="print"/>
          <a:stretch>
            <a:fillRect/>
          </a:stretch>
        </p:blipFill>
        <p:spPr>
          <a:xfrm>
            <a:off x="457200" y="2458821"/>
            <a:ext cx="4059238" cy="2702358"/>
          </a:xfrm>
        </p:spPr>
      </p:pic>
      <p:pic>
        <p:nvPicPr>
          <p:cNvPr id="11" name="Содержимое 10" descr="Ранение. 3 операции.Едва спасли руку.JPG"/>
          <p:cNvPicPr>
            <a:picLocks noGrp="1" noChangeAspect="1"/>
          </p:cNvPicPr>
          <p:nvPr>
            <p:ph sz="half" idx="2"/>
          </p:nvPr>
        </p:nvPicPr>
        <p:blipFill>
          <a:blip r:embed="rId3" cstate="print"/>
          <a:stretch>
            <a:fillRect/>
          </a:stretch>
        </p:blipFill>
        <p:spPr>
          <a:xfrm>
            <a:off x="4648200" y="2458821"/>
            <a:ext cx="4059238" cy="2702358"/>
          </a:xfr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t>На снимке отец супруги Михаила Ивановича, который со своим другом 2 месяца добирался домой, сбежав из немецкого плена.</a:t>
            </a:r>
            <a:endParaRPr lang="ru-RU" sz="2000" dirty="0"/>
          </a:p>
        </p:txBody>
      </p:sp>
      <p:pic>
        <p:nvPicPr>
          <p:cNvPr id="5" name="Содержимое 4" descr="Отец Марии Николаевны с другом.JPG"/>
          <p:cNvPicPr>
            <a:picLocks noGrp="1" noChangeAspect="1"/>
          </p:cNvPicPr>
          <p:nvPr>
            <p:ph sz="half" idx="1"/>
          </p:nvPr>
        </p:nvPicPr>
        <p:blipFill>
          <a:blip r:embed="rId2" cstate="print"/>
          <a:srcRect b="16146"/>
          <a:stretch>
            <a:fillRect/>
          </a:stretch>
        </p:blipFill>
        <p:spPr>
          <a:xfrm>
            <a:off x="1428728" y="1500174"/>
            <a:ext cx="3043719" cy="3833826"/>
          </a:xfrm>
        </p:spPr>
      </p:pic>
      <p:pic>
        <p:nvPicPr>
          <p:cNvPr id="6" name="Содержимое 5" descr="100_1314.JPG"/>
          <p:cNvPicPr>
            <a:picLocks noGrp="1" noChangeAspect="1"/>
          </p:cNvPicPr>
          <p:nvPr>
            <p:ph sz="half" idx="2"/>
          </p:nvPr>
        </p:nvPicPr>
        <p:blipFill>
          <a:blip r:embed="rId3" cstate="print"/>
          <a:srcRect l="11326" r="6527" b="20833"/>
          <a:stretch>
            <a:fillRect/>
          </a:stretch>
        </p:blipFill>
        <p:spPr>
          <a:xfrm>
            <a:off x="5500694" y="1524000"/>
            <a:ext cx="2500330" cy="3619512"/>
          </a:xfr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0_1316.JPG"/>
          <p:cNvPicPr>
            <a:picLocks noGrp="1" noChangeAspect="1"/>
          </p:cNvPicPr>
          <p:nvPr>
            <p:ph idx="1"/>
          </p:nvPr>
        </p:nvPicPr>
        <p:blipFill>
          <a:blip r:embed="rId2" cstate="print"/>
          <a:stretch>
            <a:fillRect/>
          </a:stretch>
        </p:blipFill>
        <p:spPr>
          <a:xfrm>
            <a:off x="1859280" y="2004060"/>
            <a:ext cx="5425440" cy="3611880"/>
          </a:xfrm>
        </p:spPr>
      </p:pic>
      <p:sp>
        <p:nvSpPr>
          <p:cNvPr id="6" name="Заголовок 5"/>
          <p:cNvSpPr>
            <a:spLocks noGrp="1"/>
          </p:cNvSpPr>
          <p:nvPr>
            <p:ph type="title"/>
          </p:nvPr>
        </p:nvSpPr>
        <p:spPr/>
        <p:txBody>
          <a:bodyPr/>
          <a:lstStyle/>
          <a:p>
            <a:r>
              <a:rPr lang="ru-RU" dirty="0" smtClean="0"/>
              <a:t>С женой Марией Николаевной</a:t>
            </a:r>
            <a:endParaRPr lang="ru-RU"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2000" dirty="0" smtClean="0"/>
              <a:t>В гостях у ветеранов председатель комиссии по работе с молодежью при Рудничном Совете ветеранов Бушуева Людмила Ивановна </a:t>
            </a:r>
            <a:endParaRPr lang="ru-RU" sz="2000" dirty="0"/>
          </a:p>
        </p:txBody>
      </p:sp>
      <p:pic>
        <p:nvPicPr>
          <p:cNvPr id="6" name="Содержимое 5" descr="С Бушуевой Л.И..JPG"/>
          <p:cNvPicPr>
            <a:picLocks noGrp="1" noChangeAspect="1"/>
          </p:cNvPicPr>
          <p:nvPr>
            <p:ph idx="1"/>
          </p:nvPr>
        </p:nvPicPr>
        <p:blipFill>
          <a:blip r:embed="rId2" cstate="print"/>
          <a:srcRect b="13080"/>
          <a:stretch>
            <a:fillRect/>
          </a:stretch>
        </p:blipFill>
        <p:spPr>
          <a:xfrm>
            <a:off x="1859280" y="2004060"/>
            <a:ext cx="5425440" cy="3139452"/>
          </a:xfr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Наградной материал</a:t>
            </a:r>
            <a:endParaRPr lang="ru-RU" dirty="0"/>
          </a:p>
        </p:txBody>
      </p:sp>
      <p:pic>
        <p:nvPicPr>
          <p:cNvPr id="7" name="Содержимое 6" descr="100_1293.JPG"/>
          <p:cNvPicPr>
            <a:picLocks noGrp="1" noChangeAspect="1"/>
          </p:cNvPicPr>
          <p:nvPr>
            <p:ph sz="half" idx="1"/>
          </p:nvPr>
        </p:nvPicPr>
        <p:blipFill>
          <a:blip r:embed="rId2" cstate="print"/>
          <a:stretch>
            <a:fillRect/>
          </a:stretch>
        </p:blipFill>
        <p:spPr>
          <a:xfrm>
            <a:off x="1587298" y="2458821"/>
            <a:ext cx="1799041" cy="2702358"/>
          </a:xfrm>
        </p:spPr>
      </p:pic>
      <p:pic>
        <p:nvPicPr>
          <p:cNvPr id="8" name="Содержимое 7" descr="100_1294.JPG"/>
          <p:cNvPicPr>
            <a:picLocks noGrp="1" noChangeAspect="1"/>
          </p:cNvPicPr>
          <p:nvPr>
            <p:ph sz="half" idx="2"/>
          </p:nvPr>
        </p:nvPicPr>
        <p:blipFill>
          <a:blip r:embed="rId3" cstate="print"/>
          <a:srcRect b="15966"/>
          <a:stretch>
            <a:fillRect/>
          </a:stretch>
        </p:blipFill>
        <p:spPr>
          <a:xfrm>
            <a:off x="4648200" y="2458821"/>
            <a:ext cx="4059238" cy="2256063"/>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0_1307.JPG"/>
          <p:cNvPicPr>
            <a:picLocks noGrp="1" noChangeAspect="1"/>
          </p:cNvPicPr>
          <p:nvPr>
            <p:ph idx="1"/>
          </p:nvPr>
        </p:nvPicPr>
        <p:blipFill>
          <a:blip r:embed="rId2" cstate="print"/>
          <a:srcRect b="13080"/>
          <a:stretch>
            <a:fillRect/>
          </a:stretch>
        </p:blipFill>
        <p:spPr>
          <a:xfrm>
            <a:off x="1859280" y="2004060"/>
            <a:ext cx="5425440" cy="3139452"/>
          </a:xfrm>
        </p:spPr>
      </p:pic>
      <p:sp>
        <p:nvSpPr>
          <p:cNvPr id="8" name="Заголовок 7"/>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100_1305.JPG"/>
          <p:cNvPicPr>
            <a:picLocks noGrp="1" noChangeAspect="1"/>
          </p:cNvPicPr>
          <p:nvPr>
            <p:ph sz="half" idx="1"/>
          </p:nvPr>
        </p:nvPicPr>
        <p:blipFill>
          <a:blip r:embed="rId2" cstate="print"/>
          <a:srcRect l="15237" b="2083"/>
          <a:stretch>
            <a:fillRect/>
          </a:stretch>
        </p:blipFill>
        <p:spPr>
          <a:xfrm>
            <a:off x="1428728" y="1524000"/>
            <a:ext cx="2579950" cy="4476768"/>
          </a:xfrm>
        </p:spPr>
      </p:pic>
      <p:pic>
        <p:nvPicPr>
          <p:cNvPr id="6" name="Содержимое 5" descr="100_1306.JPG"/>
          <p:cNvPicPr>
            <a:picLocks noGrp="1" noChangeAspect="1"/>
          </p:cNvPicPr>
          <p:nvPr>
            <p:ph sz="half" idx="2"/>
          </p:nvPr>
        </p:nvPicPr>
        <p:blipFill>
          <a:blip r:embed="rId3" cstate="print"/>
          <a:stretch>
            <a:fillRect/>
          </a:stretch>
        </p:blipFill>
        <p:spPr>
          <a:xfrm>
            <a:off x="4648200" y="2458821"/>
            <a:ext cx="4059238" cy="2702358"/>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smtClean="0">
                <a:solidFill>
                  <a:schemeClr val="accent5">
                    <a:lumMod val="75000"/>
                  </a:schemeClr>
                </a:solidFill>
                <a:latin typeface="Arial Black" pitchFamily="34" charset="0"/>
              </a:rPr>
              <a:t> Краснопёров</a:t>
            </a:r>
          </a:p>
          <a:p>
            <a:pPr algn="ctr"/>
            <a:r>
              <a:rPr lang="ru-RU" sz="2800" dirty="0" smtClean="0">
                <a:solidFill>
                  <a:schemeClr val="accent5">
                    <a:lumMod val="75000"/>
                  </a:schemeClr>
                </a:solidFill>
                <a:latin typeface="Arial Black" pitchFamily="34" charset="0"/>
              </a:rPr>
              <a:t>Михаил </a:t>
            </a:r>
            <a:r>
              <a:rPr lang="ru-RU" sz="2800" dirty="0" err="1" smtClean="0">
                <a:solidFill>
                  <a:schemeClr val="accent5">
                    <a:lumMod val="75000"/>
                  </a:schemeClr>
                </a:solidFill>
                <a:latin typeface="Arial Black" pitchFamily="34" charset="0"/>
              </a:rPr>
              <a:t>Никонович</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b="1" dirty="0" smtClean="0"/>
              <a:t>(Фото Сталина).</a:t>
            </a:r>
            <a:r>
              <a:rPr lang="ru-RU" sz="1600" dirty="0" smtClean="0"/>
              <a:t/>
            </a:r>
            <a:br>
              <a:rPr lang="ru-RU" sz="1600" dirty="0" smtClean="0"/>
            </a:br>
            <a:r>
              <a:rPr lang="ru-RU" sz="1600" b="1" dirty="0" smtClean="0"/>
              <a:t>	</a:t>
            </a:r>
            <a:endParaRPr lang="ru-RU" sz="1600" dirty="0"/>
          </a:p>
        </p:txBody>
      </p:sp>
      <p:sp>
        <p:nvSpPr>
          <p:cNvPr id="4" name="Текст 3"/>
          <p:cNvSpPr>
            <a:spLocks noGrp="1"/>
          </p:cNvSpPr>
          <p:nvPr>
            <p:ph type="body" sz="half" idx="2"/>
          </p:nvPr>
        </p:nvSpPr>
        <p:spPr/>
        <p:txBody>
          <a:bodyPr>
            <a:normAutofit fontScale="77500" lnSpcReduction="20000"/>
          </a:bodyPr>
          <a:lstStyle/>
          <a:p>
            <a:r>
              <a:rPr lang="ru-RU" b="1" dirty="0" smtClean="0">
                <a:solidFill>
                  <a:srgbClr val="FFFF00"/>
                </a:solidFill>
              </a:rPr>
              <a:t>Среди моих сослуживцев были выходцы почти из всех наших республик.  </a:t>
            </a:r>
            <a:r>
              <a:rPr lang="ru-RU" dirty="0" smtClean="0">
                <a:solidFill>
                  <a:srgbClr val="FFFF00"/>
                </a:solidFill>
              </a:rPr>
              <a:t/>
            </a:r>
            <a:br>
              <a:rPr lang="ru-RU" dirty="0" smtClean="0">
                <a:solidFill>
                  <a:srgbClr val="FFFF00"/>
                </a:solidFill>
              </a:rPr>
            </a:br>
            <a:r>
              <a:rPr lang="ru-RU" b="1" dirty="0" smtClean="0">
                <a:solidFill>
                  <a:srgbClr val="FFFF00"/>
                </a:solidFill>
              </a:rPr>
              <a:t>За весь период войны никаких ссор, никаких противоречий…</a:t>
            </a:r>
            <a:r>
              <a:rPr lang="ru-RU" dirty="0" smtClean="0">
                <a:solidFill>
                  <a:srgbClr val="FFFF00"/>
                </a:solidFill>
              </a:rPr>
              <a:t/>
            </a:r>
            <a:br>
              <a:rPr lang="ru-RU" dirty="0" smtClean="0">
                <a:solidFill>
                  <a:srgbClr val="FFFF00"/>
                </a:solidFill>
              </a:rPr>
            </a:br>
            <a:r>
              <a:rPr lang="ru-RU" b="1" dirty="0" smtClean="0">
                <a:solidFill>
                  <a:srgbClr val="FFFF00"/>
                </a:solidFill>
              </a:rPr>
              <a:t>	Были только приказы, которые неукоснительно выполнялись.</a:t>
            </a:r>
            <a:r>
              <a:rPr lang="ru-RU" dirty="0" smtClean="0">
                <a:solidFill>
                  <a:srgbClr val="FFFF00"/>
                </a:solidFill>
              </a:rPr>
              <a:t/>
            </a:r>
            <a:br>
              <a:rPr lang="ru-RU" dirty="0" smtClean="0">
                <a:solidFill>
                  <a:srgbClr val="FFFF00"/>
                </a:solidFill>
              </a:rPr>
            </a:br>
            <a:r>
              <a:rPr lang="ru-RU" b="1" dirty="0" smtClean="0">
                <a:solidFill>
                  <a:srgbClr val="FFFF00"/>
                </a:solidFill>
              </a:rPr>
              <a:t>	Сейчас многие ругают Сталина. Льют на него грязь, возводят поклёпы. Обидно! А я считаю, если бы не его воля, если бы не его приказы, которые беспрекословно выполнялись, Победы бы не было</a:t>
            </a:r>
            <a:endParaRPr lang="ru-RU"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1285852" y="571479"/>
            <a:ext cx="3571900" cy="57178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дзаголовок 5"/>
          <p:cNvSpPr>
            <a:spLocks noGrp="1"/>
          </p:cNvSpPr>
          <p:nvPr>
            <p:ph type="subTitle" idx="1"/>
          </p:nvPr>
        </p:nvSpPr>
        <p:spPr/>
        <p:txBody>
          <a:bodyPr/>
          <a:lstStyle/>
          <a:p>
            <a:r>
              <a:rPr lang="ru-RU" b="1" dirty="0" smtClean="0"/>
              <a:t>Проживает по адресу:</a:t>
            </a:r>
            <a:endParaRPr lang="ru-RU" dirty="0" smtClean="0"/>
          </a:p>
          <a:p>
            <a:r>
              <a:rPr lang="ru-RU" b="1" dirty="0" err="1" smtClean="0"/>
              <a:t>Пр-т</a:t>
            </a:r>
            <a:r>
              <a:rPr lang="ru-RU" b="1" dirty="0" smtClean="0"/>
              <a:t> Шахтеров</a:t>
            </a:r>
            <a:endParaRPr lang="ru-RU" dirty="0" smtClean="0"/>
          </a:p>
          <a:p>
            <a:r>
              <a:rPr lang="ru-RU" b="1" dirty="0" smtClean="0"/>
              <a:t>123-197</a:t>
            </a:r>
            <a:endParaRPr lang="ru-RU" dirty="0" smtClean="0"/>
          </a:p>
          <a:p>
            <a:r>
              <a:rPr lang="ru-RU" b="1" dirty="0" smtClean="0"/>
              <a:t>Телефон – 66-15-34</a:t>
            </a:r>
            <a:endParaRPr lang="ru-RU" dirty="0" smtClean="0"/>
          </a:p>
          <a:p>
            <a:endParaRPr lang="ru-RU" dirty="0"/>
          </a:p>
        </p:txBody>
      </p:sp>
      <p:sp>
        <p:nvSpPr>
          <p:cNvPr id="5" name="Заголовок 4"/>
          <p:cNvSpPr>
            <a:spLocks noGrp="1"/>
          </p:cNvSpPr>
          <p:nvPr>
            <p:ph type="ctrTitle"/>
          </p:nvPr>
        </p:nvSpPr>
        <p:spPr/>
        <p:txBody>
          <a:bodyPr/>
          <a:lstStyle/>
          <a:p>
            <a:r>
              <a:rPr lang="ru-RU" dirty="0" smtClean="0"/>
              <a:t>Красноперов Михаил </a:t>
            </a:r>
            <a:r>
              <a:rPr lang="ru-RU" dirty="0" err="1" smtClean="0"/>
              <a:t>Никонович</a:t>
            </a:r>
            <a:endParaRPr lang="ru-RU"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MG_0028_0001.jpg"/>
          <p:cNvPicPr>
            <a:picLocks noGrp="1" noChangeAspect="1"/>
          </p:cNvPicPr>
          <p:nvPr>
            <p:ph sz="quarter" idx="1"/>
          </p:nvPr>
        </p:nvPicPr>
        <p:blipFill>
          <a:blip r:embed="rId2" cstate="print"/>
          <a:srcRect l="12816" r="7504"/>
          <a:stretch>
            <a:fillRect/>
          </a:stretch>
        </p:blipFill>
        <p:spPr>
          <a:xfrm>
            <a:off x="2214546" y="553906"/>
            <a:ext cx="2928958" cy="5521587"/>
          </a:xfrm>
        </p:spPr>
      </p:pic>
      <p:sp>
        <p:nvSpPr>
          <p:cNvPr id="3" name="Текст 2"/>
          <p:cNvSpPr>
            <a:spLocks noGrp="1"/>
          </p:cNvSpPr>
          <p:nvPr>
            <p:ph type="body" idx="2"/>
          </p:nvPr>
        </p:nvSpPr>
        <p:spPr>
          <a:xfrm>
            <a:off x="6781800" y="1600200"/>
            <a:ext cx="1984248" cy="4614882"/>
          </a:xfrm>
        </p:spPr>
        <p:txBody>
          <a:bodyPr>
            <a:normAutofit fontScale="55000" lnSpcReduction="20000"/>
          </a:bodyPr>
          <a:lstStyle/>
          <a:p>
            <a:r>
              <a:rPr lang="ru-RU" b="1" dirty="0" smtClean="0"/>
              <a:t>Родился в селе Морковкино Юргинского района Кемеровской области 22 мая 1927 года.</a:t>
            </a:r>
            <a:endParaRPr lang="ru-RU" dirty="0" smtClean="0"/>
          </a:p>
          <a:p>
            <a:r>
              <a:rPr lang="ru-RU" b="1" dirty="0" smtClean="0"/>
              <a:t>1 августа 1942 года был принят на шахту «Северная» подземным электрослесарем.</a:t>
            </a:r>
            <a:endParaRPr lang="ru-RU" dirty="0" smtClean="0"/>
          </a:p>
          <a:p>
            <a:r>
              <a:rPr lang="ru-RU" b="1" dirty="0" smtClean="0"/>
              <a:t>22 ноября 1944 года призывной комиссией при Рудничном районном военном комиссариате Кемеровской области был признан годным к строевой службе и призван на действительную военную службу. В этот же день был направлен в </a:t>
            </a:r>
            <a:r>
              <a:rPr lang="ru-RU" b="1" dirty="0" err="1" smtClean="0"/>
              <a:t>в</a:t>
            </a:r>
            <a:r>
              <a:rPr lang="ru-RU" b="1" dirty="0" smtClean="0"/>
              <a:t>/часть</a:t>
            </a:r>
            <a:endParaRPr lang="ru-RU" dirty="0" smtClean="0"/>
          </a:p>
          <a:p>
            <a:r>
              <a:rPr lang="ru-RU" b="1" dirty="0" smtClean="0"/>
              <a:t>23 ноября 1944 года был уволен с работы в виду ухода в ряды Советской Армии.</a:t>
            </a:r>
            <a:endParaRPr lang="ru-RU" dirty="0" smtClean="0"/>
          </a:p>
          <a:p>
            <a:r>
              <a:rPr lang="ru-RU" b="1" dirty="0" smtClean="0"/>
              <a:t>1 мая 1945 года принял Военную присягу при в/части 25162. Служил матросом.</a:t>
            </a:r>
            <a:endParaRPr lang="ru-RU" dirty="0" smtClean="0"/>
          </a:p>
          <a:p>
            <a:endParaRPr lang="ru-RU" dirty="0"/>
          </a:p>
        </p:txBody>
      </p:sp>
      <p:sp>
        <p:nvSpPr>
          <p:cNvPr id="4" name="Заголовок 3"/>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028_0001.jpg"/>
          <p:cNvPicPr>
            <a:picLocks noGrp="1" noChangeAspect="1"/>
          </p:cNvPicPr>
          <p:nvPr>
            <p:ph sz="quarter" idx="1"/>
          </p:nvPr>
        </p:nvPicPr>
        <p:blipFill>
          <a:blip r:embed="rId2" cstate="print"/>
          <a:stretch>
            <a:fillRect/>
          </a:stretch>
        </p:blipFill>
        <p:spPr>
          <a:xfrm>
            <a:off x="1743456" y="536448"/>
            <a:ext cx="3675888" cy="5556504"/>
          </a:xfrm>
        </p:spPr>
      </p:pic>
      <p:sp>
        <p:nvSpPr>
          <p:cNvPr id="5" name="Текст 4"/>
          <p:cNvSpPr>
            <a:spLocks noGrp="1"/>
          </p:cNvSpPr>
          <p:nvPr>
            <p:ph type="body" idx="2"/>
          </p:nvPr>
        </p:nvSpPr>
        <p:spPr>
          <a:xfrm>
            <a:off x="6429388" y="1600200"/>
            <a:ext cx="2336660" cy="4614882"/>
          </a:xfrm>
        </p:spPr>
        <p:txBody>
          <a:bodyPr>
            <a:normAutofit fontScale="70000" lnSpcReduction="20000"/>
          </a:bodyPr>
          <a:lstStyle/>
          <a:p>
            <a:r>
              <a:rPr lang="ru-RU" b="1" dirty="0" smtClean="0"/>
              <a:t>Служба продолжалась    с ноября 1944 года по 27 марта 1951 года.</a:t>
            </a:r>
            <a:endParaRPr lang="ru-RU" dirty="0" smtClean="0"/>
          </a:p>
          <a:p>
            <a:r>
              <a:rPr lang="ru-RU" b="1" dirty="0" smtClean="0"/>
              <a:t>С начала службы был курсантом учебного отряда ТОФ.</a:t>
            </a:r>
            <a:endParaRPr lang="ru-RU" dirty="0" smtClean="0"/>
          </a:p>
          <a:p>
            <a:r>
              <a:rPr lang="ru-RU" b="1" dirty="0" smtClean="0"/>
              <a:t>С апреля 1945 года – он минёр ТОФ в/части 25162.</a:t>
            </a:r>
            <a:endParaRPr lang="ru-RU" dirty="0" smtClean="0"/>
          </a:p>
          <a:p>
            <a:r>
              <a:rPr lang="ru-RU" b="1" dirty="0" smtClean="0"/>
              <a:t>С  июля 1948 года пришлось служить оружейником в той же части.</a:t>
            </a:r>
            <a:endParaRPr lang="ru-RU" dirty="0" smtClean="0"/>
          </a:p>
          <a:p>
            <a:r>
              <a:rPr lang="ru-RU" b="1" dirty="0" smtClean="0"/>
              <a:t>С апреля по май 1950 года – хлебопёк, а с мая 1950  по март 1951 – слесарь.</a:t>
            </a:r>
            <a:endParaRPr lang="ru-RU" dirty="0" smtClean="0"/>
          </a:p>
          <a:p>
            <a:r>
              <a:rPr lang="ru-RU" b="1" dirty="0" smtClean="0"/>
              <a:t>27 марта 1951 года на основании Постановления Совета Министров СССР от 28 января 1950 года был уволен в запас.</a:t>
            </a:r>
            <a:endParaRPr lang="ru-RU" dirty="0" smtClean="0"/>
          </a:p>
          <a:p>
            <a:endParaRPr lang="ru-RU" dirty="0"/>
          </a:p>
        </p:txBody>
      </p:sp>
      <p:sp>
        <p:nvSpPr>
          <p:cNvPr id="3" name="Заголовок 2"/>
          <p:cNvSpPr>
            <a:spLocks noGrp="1"/>
          </p:cNvSpPr>
          <p:nvPr>
            <p:ph type="title"/>
          </p:nvPr>
        </p:nvSpPr>
        <p:spPr/>
        <p:txBody>
          <a:bodyPr>
            <a:normAutofit/>
          </a:bodyPr>
          <a:lstStyle/>
          <a:p>
            <a:r>
              <a:rPr lang="ru-RU" dirty="0" smtClean="0"/>
              <a:t>Курсант учебного отряда ТОФ. 1945 </a:t>
            </a:r>
            <a:endParaRPr lang="ru-RU"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Боевой путь Михаила </a:t>
            </a:r>
            <a:r>
              <a:rPr lang="ru-RU" dirty="0" err="1" smtClean="0"/>
              <a:t>Никоновича</a:t>
            </a:r>
            <a:endParaRPr lang="ru-RU" dirty="0"/>
          </a:p>
        </p:txBody>
      </p:sp>
      <p:pic>
        <p:nvPicPr>
          <p:cNvPr id="5" name="Содержимое 4" descr="100_1274.JPG"/>
          <p:cNvPicPr>
            <a:picLocks noGrp="1" noChangeAspect="1"/>
          </p:cNvPicPr>
          <p:nvPr>
            <p:ph sz="half" idx="1"/>
          </p:nvPr>
        </p:nvPicPr>
        <p:blipFill>
          <a:blip r:embed="rId2" cstate="print"/>
          <a:stretch>
            <a:fillRect/>
          </a:stretch>
        </p:blipFill>
        <p:spPr>
          <a:xfrm>
            <a:off x="457200" y="2458821"/>
            <a:ext cx="4059238" cy="2702358"/>
          </a:xfrm>
        </p:spPr>
      </p:pic>
      <p:pic>
        <p:nvPicPr>
          <p:cNvPr id="6" name="Содержимое 5" descr="100_1275.JPG"/>
          <p:cNvPicPr>
            <a:picLocks noGrp="1" noChangeAspect="1"/>
          </p:cNvPicPr>
          <p:nvPr>
            <p:ph sz="half" idx="2"/>
          </p:nvPr>
        </p:nvPicPr>
        <p:blipFill>
          <a:blip r:embed="rId3" cstate="print"/>
          <a:srcRect r="5083"/>
          <a:stretch>
            <a:fillRect/>
          </a:stretch>
        </p:blipFill>
        <p:spPr>
          <a:xfrm>
            <a:off x="4648200" y="2458821"/>
            <a:ext cx="3852890" cy="2702358"/>
          </a:xfr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0_1276.JPG"/>
          <p:cNvPicPr>
            <a:picLocks noGrp="1" noChangeAspect="1"/>
          </p:cNvPicPr>
          <p:nvPr>
            <p:ph idx="1"/>
          </p:nvPr>
        </p:nvPicPr>
        <p:blipFill>
          <a:blip r:embed="rId2" cstate="print"/>
          <a:srcRect r="26299"/>
          <a:stretch>
            <a:fillRect/>
          </a:stretch>
        </p:blipFill>
        <p:spPr>
          <a:xfrm>
            <a:off x="1859280" y="2004060"/>
            <a:ext cx="3998604" cy="3611880"/>
          </a:xfrm>
        </p:spPr>
      </p:pic>
      <p:sp>
        <p:nvSpPr>
          <p:cNvPr id="8" name="Заголовок 7"/>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Дар школе</a:t>
            </a:r>
            <a:endParaRPr lang="ru-RU" dirty="0"/>
          </a:p>
        </p:txBody>
      </p:sp>
      <p:pic>
        <p:nvPicPr>
          <p:cNvPr id="5" name="Содержимое 4" descr="100_1283.JPG"/>
          <p:cNvPicPr>
            <a:picLocks noGrp="1" noChangeAspect="1"/>
          </p:cNvPicPr>
          <p:nvPr>
            <p:ph sz="half" idx="1"/>
          </p:nvPr>
        </p:nvPicPr>
        <p:blipFill>
          <a:blip r:embed="rId2" cstate="print"/>
          <a:stretch>
            <a:fillRect/>
          </a:stretch>
        </p:blipFill>
        <p:spPr>
          <a:xfrm>
            <a:off x="964959" y="1524000"/>
            <a:ext cx="3043719" cy="4572000"/>
          </a:xfrm>
        </p:spPr>
      </p:pic>
      <p:pic>
        <p:nvPicPr>
          <p:cNvPr id="8" name="Содержимое 7" descr="IMG_0029_0001.jpg"/>
          <p:cNvPicPr>
            <a:picLocks noGrp="1" noChangeAspect="1"/>
          </p:cNvPicPr>
          <p:nvPr>
            <p:ph sz="half" idx="2"/>
          </p:nvPr>
        </p:nvPicPr>
        <p:blipFill>
          <a:blip r:embed="rId3" cstate="print"/>
          <a:stretch>
            <a:fillRect/>
          </a:stretch>
        </p:blipFill>
        <p:spPr>
          <a:xfrm>
            <a:off x="5178245" y="1524000"/>
            <a:ext cx="2999148" cy="4572000"/>
          </a:xfr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0_1289.JPG"/>
          <p:cNvPicPr>
            <a:picLocks noGrp="1" noChangeAspect="1"/>
          </p:cNvPicPr>
          <p:nvPr>
            <p:ph idx="1"/>
          </p:nvPr>
        </p:nvPicPr>
        <p:blipFill>
          <a:blip r:embed="rId2" cstate="print"/>
          <a:srcRect l="12447" b="520"/>
          <a:stretch>
            <a:fillRect/>
          </a:stretch>
        </p:blipFill>
        <p:spPr>
          <a:xfrm>
            <a:off x="3428992" y="1524000"/>
            <a:ext cx="2664867" cy="4548206"/>
          </a:xfrm>
        </p:spPr>
      </p:pic>
      <p:sp>
        <p:nvSpPr>
          <p:cNvPr id="7" name="Заголовок 6"/>
          <p:cNvSpPr>
            <a:spLocks noGrp="1"/>
          </p:cNvSpPr>
          <p:nvPr>
            <p:ph type="title"/>
          </p:nvPr>
        </p:nvSpPr>
        <p:spPr/>
        <p:txBody>
          <a:bodyPr>
            <a:normAutofit/>
          </a:bodyPr>
          <a:lstStyle/>
          <a:p>
            <a:r>
              <a:rPr lang="ru-RU" sz="2000" dirty="0" smtClean="0"/>
              <a:t>Михаил </a:t>
            </a:r>
            <a:r>
              <a:rPr lang="ru-RU" sz="2000" dirty="0" err="1" smtClean="0"/>
              <a:t>Никонович</a:t>
            </a:r>
            <a:r>
              <a:rPr lang="ru-RU" sz="2000" dirty="0" smtClean="0"/>
              <a:t> и Мария Федоровна познакомились когда ему было 24, а ей – 18. Супруги вместе уже 59 лет!</a:t>
            </a:r>
            <a:endParaRPr lang="ru-RU" sz="20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smtClean="0"/>
              <a:t>Людмила Ивановна в гостях у ветеранов</a:t>
            </a:r>
            <a:endParaRPr lang="ru-RU" dirty="0"/>
          </a:p>
        </p:txBody>
      </p:sp>
      <p:pic>
        <p:nvPicPr>
          <p:cNvPr id="4" name="Содержимое 5" descr="100_1292.JPG"/>
          <p:cNvPicPr>
            <a:picLocks noGrp="1" noChangeAspect="1"/>
          </p:cNvPicPr>
          <p:nvPr>
            <p:ph idx="1"/>
          </p:nvPr>
        </p:nvPicPr>
        <p:blipFill>
          <a:blip r:embed="rId2" cstate="print"/>
          <a:stretch>
            <a:fillRect/>
          </a:stretch>
        </p:blipFill>
        <p:spPr>
          <a:xfrm>
            <a:off x="1859280" y="2004060"/>
            <a:ext cx="5425440" cy="3611880"/>
          </a:xfr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100_1285.JPG"/>
          <p:cNvPicPr>
            <a:picLocks noGrp="1" noChangeAspect="1"/>
          </p:cNvPicPr>
          <p:nvPr>
            <p:ph idx="1"/>
          </p:nvPr>
        </p:nvPicPr>
        <p:blipFill>
          <a:blip r:embed="rId2" cstate="print"/>
          <a:stretch>
            <a:fillRect/>
          </a:stretch>
        </p:blipFill>
        <p:spPr>
          <a:xfrm>
            <a:off x="928662" y="1500174"/>
            <a:ext cx="7429552" cy="4946078"/>
          </a:xfrm>
        </p:spPr>
      </p:pic>
      <p:sp>
        <p:nvSpPr>
          <p:cNvPr id="8" name="Заголовок 7"/>
          <p:cNvSpPr>
            <a:spLocks noGrp="1"/>
          </p:cNvSpPr>
          <p:nvPr>
            <p:ph type="title"/>
          </p:nvPr>
        </p:nvSpPr>
        <p:spPr/>
        <p:txBody>
          <a:bodyPr>
            <a:normAutofit fontScale="90000"/>
          </a:bodyPr>
          <a:lstStyle/>
          <a:p>
            <a:r>
              <a:rPr lang="ru-RU" dirty="0" smtClean="0"/>
              <a:t>После службы вернулся на родную шахту «Северная»</a:t>
            </a:r>
            <a:endParaRPr lang="ru-RU"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0_1281.JPG"/>
          <p:cNvPicPr>
            <a:picLocks noGrp="1" noChangeAspect="1"/>
          </p:cNvPicPr>
          <p:nvPr>
            <p:ph idx="1"/>
          </p:nvPr>
        </p:nvPicPr>
        <p:blipFill>
          <a:blip r:embed="rId2" cstate="print"/>
          <a:stretch>
            <a:fillRect/>
          </a:stretch>
        </p:blipFill>
        <p:spPr>
          <a:xfrm>
            <a:off x="1859280" y="2004060"/>
            <a:ext cx="5425440" cy="3611880"/>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142984"/>
            <a:ext cx="7924800" cy="1371600"/>
          </a:xfrm>
        </p:spPr>
        <p:txBody>
          <a:bodyPr/>
          <a:lstStyle/>
          <a:p>
            <a:r>
              <a:rPr lang="ru-RU" dirty="0" smtClean="0">
                <a:solidFill>
                  <a:srgbClr val="FFFF00"/>
                </a:solidFill>
              </a:rPr>
              <a:t>Из воспоминаний Таисии Михайловны</a:t>
            </a:r>
            <a:endParaRPr lang="ru-RU" dirty="0">
              <a:solidFill>
                <a:srgbClr val="FFFF00"/>
              </a:solidFill>
            </a:endParaRPr>
          </a:p>
        </p:txBody>
      </p:sp>
      <p:sp>
        <p:nvSpPr>
          <p:cNvPr id="3" name="Текст 2"/>
          <p:cNvSpPr>
            <a:spLocks noGrp="1"/>
          </p:cNvSpPr>
          <p:nvPr>
            <p:ph type="body" idx="1"/>
          </p:nvPr>
        </p:nvSpPr>
        <p:spPr>
          <a:xfrm>
            <a:off x="714348" y="2643182"/>
            <a:ext cx="7924800" cy="3786214"/>
          </a:xfrm>
        </p:spPr>
        <p:txBody>
          <a:bodyPr>
            <a:normAutofit/>
          </a:bodyPr>
          <a:lstStyle/>
          <a:p>
            <a:r>
              <a:rPr lang="ru-RU" b="1" dirty="0" smtClean="0"/>
              <a:t>	</a:t>
            </a:r>
            <a:r>
              <a:rPr lang="ru-RU" sz="1600" b="1" dirty="0" smtClean="0"/>
              <a:t>Среди моих сослуживцев были выходцы почти из всех наших республик.  </a:t>
            </a:r>
            <a:r>
              <a:rPr lang="ru-RU" sz="1600" dirty="0" smtClean="0"/>
              <a:t/>
            </a:r>
            <a:br>
              <a:rPr lang="ru-RU" sz="1600" dirty="0" smtClean="0"/>
            </a:br>
            <a:r>
              <a:rPr lang="ru-RU" sz="1600" b="1" dirty="0" smtClean="0"/>
              <a:t>За весь период войны никаких ссор, никаких противоречий…</a:t>
            </a:r>
            <a:r>
              <a:rPr lang="ru-RU" sz="1600" dirty="0" smtClean="0"/>
              <a:t/>
            </a:r>
            <a:br>
              <a:rPr lang="ru-RU" sz="1600" dirty="0" smtClean="0"/>
            </a:br>
            <a:r>
              <a:rPr lang="ru-RU" sz="1600" b="1" dirty="0" smtClean="0"/>
              <a:t>	Были только приказы, которые неукоснительно выполнялись.</a:t>
            </a:r>
            <a:r>
              <a:rPr lang="ru-RU" sz="1600" dirty="0" smtClean="0"/>
              <a:t/>
            </a:r>
            <a:br>
              <a:rPr lang="ru-RU" sz="1600" dirty="0" smtClean="0"/>
            </a:br>
            <a:r>
              <a:rPr lang="ru-RU" sz="1600" b="1" dirty="0" smtClean="0"/>
              <a:t>	Сейчас многие ругают Сталина. Льют на него грязь, возводят поклёпы. Обидно! А я считаю, если бы не его воля, если бы не его приказы, которые беспрекословно выполнялись, Победы бы не было!</a:t>
            </a:r>
          </a:p>
          <a:p>
            <a:endParaRPr lang="ru-RU" b="1" dirty="0" smtClean="0"/>
          </a:p>
          <a:p>
            <a:r>
              <a:rPr lang="ru-RU" sz="1600" b="1" dirty="0" smtClean="0"/>
              <a:t>Особое впечатление произвели встречи с Клавдией </a:t>
            </a:r>
            <a:r>
              <a:rPr lang="ru-RU" sz="1600" b="1" dirty="0" err="1" smtClean="0"/>
              <a:t>Шульженко</a:t>
            </a:r>
            <a:r>
              <a:rPr lang="ru-RU" sz="1600" b="1" dirty="0" smtClean="0"/>
              <a:t>, </a:t>
            </a:r>
            <a:r>
              <a:rPr lang="ru-RU" sz="1600" b="1" dirty="0" err="1" smtClean="0"/>
              <a:t>Ханум</a:t>
            </a:r>
            <a:r>
              <a:rPr lang="ru-RU" sz="1600" b="1" dirty="0" smtClean="0"/>
              <a:t>,  артистами хора им.Пятницкого</a:t>
            </a:r>
            <a:r>
              <a:rPr lang="ru-RU" b="1" dirty="0" smtClean="0"/>
              <a:t>.</a:t>
            </a:r>
            <a:endParaRPr lang="ru-RU"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051.jpg"/>
          <p:cNvPicPr>
            <a:picLocks noGrp="1" noChangeAspect="1"/>
          </p:cNvPicPr>
          <p:nvPr>
            <p:ph idx="1"/>
          </p:nvPr>
        </p:nvPicPr>
        <p:blipFill>
          <a:blip r:embed="rId2" cstate="print"/>
          <a:stretch>
            <a:fillRect/>
          </a:stretch>
        </p:blipFill>
        <p:spPr>
          <a:xfrm>
            <a:off x="3357554" y="2000240"/>
            <a:ext cx="5381620" cy="4143404"/>
          </a:xfrm>
        </p:spPr>
      </p:pic>
      <p:sp>
        <p:nvSpPr>
          <p:cNvPr id="3" name="Заголовок 2"/>
          <p:cNvSpPr>
            <a:spLocks noGrp="1"/>
          </p:cNvSpPr>
          <p:nvPr>
            <p:ph type="title"/>
          </p:nvPr>
        </p:nvSpPr>
        <p:spPr>
          <a:xfrm>
            <a:off x="357158" y="1214422"/>
            <a:ext cx="8229600" cy="1219200"/>
          </a:xfrm>
        </p:spPr>
        <p:txBody>
          <a:bodyPr>
            <a:normAutofit fontScale="90000"/>
          </a:bodyPr>
          <a:lstStyle/>
          <a:p>
            <a:r>
              <a:rPr lang="ru-RU" dirty="0" smtClean="0"/>
              <a:t>Супруги </a:t>
            </a:r>
            <a:r>
              <a:rPr lang="ru-RU" dirty="0" err="1" smtClean="0"/>
              <a:t>Краснопёровы-Михаил</a:t>
            </a:r>
            <a:r>
              <a:rPr lang="ru-RU" dirty="0" smtClean="0"/>
              <a:t> </a:t>
            </a:r>
            <a:r>
              <a:rPr lang="ru-RU" dirty="0" err="1" smtClean="0"/>
              <a:t>Никонович</a:t>
            </a:r>
            <a:r>
              <a:rPr lang="ru-RU" dirty="0" smtClean="0"/>
              <a:t> и Мария Фёдоровна  - принимают поздравления юных миротворцев. </a:t>
            </a:r>
            <a:endParaRPr lang="ru-RU"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sz="quarter" idx="1"/>
          </p:nvPr>
        </p:nvSpPr>
        <p:spPr/>
        <p:txBody>
          <a:bodyPr/>
          <a:lstStyle/>
          <a:p>
            <a:pPr algn="ctr"/>
            <a:endParaRPr lang="ru-RU" dirty="0" smtClean="0"/>
          </a:p>
          <a:p>
            <a:pPr algn="ctr"/>
            <a:endParaRPr lang="ru-RU" dirty="0" smtClean="0"/>
          </a:p>
          <a:p>
            <a:pPr algn="ctr"/>
            <a:endParaRPr lang="ru-RU" dirty="0" smtClean="0"/>
          </a:p>
          <a:p>
            <a:pPr algn="ctr"/>
            <a:r>
              <a:rPr lang="ru-RU" sz="4800" b="1" smtClean="0"/>
              <a:t>  Работа </a:t>
            </a:r>
            <a:r>
              <a:rPr lang="ru-RU" sz="4800" b="1" dirty="0" smtClean="0"/>
              <a:t>завершена</a:t>
            </a:r>
            <a:endParaRPr lang="ru-RU" sz="4800" b="1" dirty="0"/>
          </a:p>
        </p:txBody>
      </p:sp>
      <p:sp>
        <p:nvSpPr>
          <p:cNvPr id="3" name="Текст 2"/>
          <p:cNvSpPr>
            <a:spLocks noGrp="1"/>
          </p:cNvSpPr>
          <p:nvPr>
            <p:ph type="body" idx="2"/>
          </p:nvPr>
        </p:nvSpPr>
        <p:spPr/>
        <p:txBody>
          <a:bodyPr/>
          <a:lstStyle/>
          <a:p>
            <a:endParaRPr lang="ru-RU"/>
          </a:p>
        </p:txBody>
      </p:sp>
      <p:sp>
        <p:nvSpPr>
          <p:cNvPr id="4" name="Заголовок 3"/>
          <p:cNvSpPr>
            <a:spLocks noGrp="1"/>
          </p:cNvSpPr>
          <p:nvPr>
            <p:ph type="title"/>
          </p:nvPr>
        </p:nvSpPr>
        <p:spPr/>
        <p:txBody>
          <a:bodyPr/>
          <a:lstStyle/>
          <a:p>
            <a:endParaRPr 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357166"/>
            <a:ext cx="7924800" cy="1371600"/>
          </a:xfrm>
        </p:spPr>
        <p:txBody>
          <a:bodyPr/>
          <a:lstStyle/>
          <a:p>
            <a:r>
              <a:rPr lang="ru-RU" sz="3200" b="1" dirty="0" smtClean="0">
                <a:solidFill>
                  <a:srgbClr val="FFFF00"/>
                </a:solidFill>
              </a:rPr>
              <a:t>Демобилизовалась в июне 1945 года.</a:t>
            </a:r>
            <a:r>
              <a:rPr lang="ru-RU" dirty="0" smtClean="0">
                <a:solidFill>
                  <a:srgbClr val="FFFF00"/>
                </a:solidFill>
              </a:rPr>
              <a:t/>
            </a:r>
            <a:br>
              <a:rPr lang="ru-RU" dirty="0" smtClean="0">
                <a:solidFill>
                  <a:srgbClr val="FFFF00"/>
                </a:solidFill>
              </a:rPr>
            </a:br>
            <a:endParaRPr lang="ru-RU" dirty="0">
              <a:solidFill>
                <a:srgbClr val="FFFF00"/>
              </a:solidFill>
            </a:endParaRPr>
          </a:p>
        </p:txBody>
      </p:sp>
      <p:sp>
        <p:nvSpPr>
          <p:cNvPr id="3" name="Текст 2"/>
          <p:cNvSpPr>
            <a:spLocks noGrp="1"/>
          </p:cNvSpPr>
          <p:nvPr>
            <p:ph type="body" idx="1"/>
          </p:nvPr>
        </p:nvSpPr>
        <p:spPr>
          <a:xfrm>
            <a:off x="714348" y="2071678"/>
            <a:ext cx="7924800" cy="2643206"/>
          </a:xfrm>
        </p:spPr>
        <p:txBody>
          <a:bodyPr>
            <a:normAutofit/>
          </a:bodyPr>
          <a:lstStyle/>
          <a:p>
            <a:r>
              <a:rPr lang="ru-RU" b="1" dirty="0" smtClean="0">
                <a:solidFill>
                  <a:srgbClr val="FFFF00"/>
                </a:solidFill>
              </a:rPr>
              <a:t>На вопрос, какой фильм о войне лучше передаёт атмосферу военных лет – Таисия Михайловна ответила – «6 часов после войны».</a:t>
            </a:r>
            <a:endParaRPr lang="ru-RU" dirty="0" smtClean="0">
              <a:solidFill>
                <a:srgbClr val="FFFF00"/>
              </a:solidFill>
            </a:endParaRPr>
          </a:p>
          <a:p>
            <a:r>
              <a:rPr lang="ru-RU" b="1" dirty="0" smtClean="0">
                <a:solidFill>
                  <a:srgbClr val="FFFF00"/>
                </a:solidFill>
              </a:rPr>
              <a:t>	В заключении она посоветовала молодым быть дисциплинированными, т.к. без этого качества их прадеды не победили бы страшного врага.</a:t>
            </a:r>
            <a:endParaRPr lang="ru-RU" dirty="0" smtClean="0">
              <a:solidFill>
                <a:srgbClr val="FFFF00"/>
              </a:solidFill>
            </a:endParaRPr>
          </a:p>
          <a:p>
            <a:endParaRPr lang="ru-RU" b="1"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28596" y="214290"/>
            <a:ext cx="8358246" cy="1857388"/>
          </a:xfrm>
        </p:spPr>
        <p:txBody>
          <a:bodyPr>
            <a:normAutofit fontScale="90000"/>
          </a:bodyPr>
          <a:lstStyle/>
          <a:p>
            <a:pPr algn="ctr"/>
            <a:r>
              <a:rPr lang="ru-RU" sz="2200" b="1" dirty="0" smtClean="0"/>
              <a:t/>
            </a:r>
            <a:br>
              <a:rPr lang="ru-RU" sz="2200" b="1" dirty="0" smtClean="0"/>
            </a:br>
            <a:r>
              <a:rPr lang="ru-RU" sz="2200" b="1" dirty="0" smtClean="0"/>
              <a:t/>
            </a:r>
            <a:br>
              <a:rPr lang="ru-RU" sz="2200" b="1" dirty="0" smtClean="0"/>
            </a:br>
            <a:r>
              <a:rPr lang="ru-RU" sz="2200" b="1" dirty="0" smtClean="0"/>
              <a:t/>
            </a:r>
            <a:br>
              <a:rPr lang="ru-RU" sz="2200" b="1" dirty="0" smtClean="0"/>
            </a:br>
            <a:r>
              <a:rPr lang="ru-RU" sz="2200" b="1" dirty="0" smtClean="0"/>
              <a:t/>
            </a:r>
            <a:br>
              <a:rPr lang="ru-RU" sz="2200" b="1" dirty="0" smtClean="0"/>
            </a:br>
            <a:r>
              <a:rPr lang="ru-RU" sz="2200" b="1" dirty="0" smtClean="0"/>
              <a:t/>
            </a:r>
            <a:br>
              <a:rPr lang="ru-RU" sz="2200" b="1" dirty="0" smtClean="0"/>
            </a:br>
            <a:r>
              <a:rPr lang="ru-RU" sz="2200" b="1" dirty="0" smtClean="0"/>
              <a:t/>
            </a:r>
            <a:br>
              <a:rPr lang="ru-RU" sz="2200" b="1" dirty="0" smtClean="0"/>
            </a:br>
            <a:r>
              <a:rPr lang="ru-RU" sz="2700" b="1" dirty="0" smtClean="0">
                <a:solidFill>
                  <a:schemeClr val="tx2">
                    <a:lumMod val="75000"/>
                  </a:schemeClr>
                </a:solidFill>
                <a:latin typeface="Arial Black" pitchFamily="34" charset="0"/>
              </a:rPr>
              <a:t>Наградной материал: медаль «За оборону Кавказа», «Отличный связист», все юбилейные медали.</a:t>
            </a:r>
            <a:r>
              <a:rPr lang="ru-RU" dirty="0" smtClean="0"/>
              <a:t/>
            </a:r>
            <a:br>
              <a:rPr lang="ru-RU" dirty="0" smtClean="0"/>
            </a:br>
            <a:endParaRPr lang="ru-RU" dirty="0"/>
          </a:p>
        </p:txBody>
      </p:sp>
      <p:sp>
        <p:nvSpPr>
          <p:cNvPr id="6" name="Содержимое 5"/>
          <p:cNvSpPr>
            <a:spLocks noGrp="1"/>
          </p:cNvSpPr>
          <p:nvPr>
            <p:ph sz="half" idx="2"/>
          </p:nvPr>
        </p:nvSpPr>
        <p:spPr/>
        <p:txBody>
          <a:bodyPr/>
          <a:lstStyle/>
          <a:p>
            <a:endParaRPr lang="ru-RU"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5214942" y="1357298"/>
            <a:ext cx="3444336" cy="4932923"/>
          </a:xfrm>
          <a:prstGeom prst="rect">
            <a:avLst/>
          </a:prstGeom>
          <a:ln>
            <a:noFill/>
          </a:ln>
          <a:effectLst>
            <a:softEdge rad="112500"/>
          </a:effectLst>
        </p:spPr>
      </p:pic>
      <p:pic>
        <p:nvPicPr>
          <p:cNvPr id="1027" name="Picture 3"/>
          <p:cNvPicPr>
            <a:picLocks noChangeAspect="1" noChangeArrowheads="1"/>
          </p:cNvPicPr>
          <p:nvPr/>
        </p:nvPicPr>
        <p:blipFill>
          <a:blip r:embed="rId3" cstate="print"/>
          <a:srcRect/>
          <a:stretch>
            <a:fillRect/>
          </a:stretch>
        </p:blipFill>
        <p:spPr bwMode="auto">
          <a:xfrm>
            <a:off x="1071538" y="1500173"/>
            <a:ext cx="1643074" cy="29409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3214678" y="3929065"/>
            <a:ext cx="1285884" cy="24632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00034" y="1000108"/>
            <a:ext cx="4054229" cy="2786082"/>
          </a:xfrm>
          <a:prstGeom prst="rect">
            <a:avLst/>
          </a:prstGeom>
          <a:ln>
            <a:noFill/>
          </a:ln>
          <a:effectLst>
            <a:softEdge rad="112500"/>
          </a:effectLst>
        </p:spPr>
      </p:pic>
      <p:pic>
        <p:nvPicPr>
          <p:cNvPr id="4" name="Picture 3"/>
          <p:cNvPicPr>
            <a:picLocks noChangeAspect="1" noChangeArrowheads="1"/>
          </p:cNvPicPr>
          <p:nvPr/>
        </p:nvPicPr>
        <p:blipFill>
          <a:blip r:embed="rId3" cstate="print"/>
          <a:srcRect/>
          <a:stretch>
            <a:fillRect/>
          </a:stretch>
        </p:blipFill>
        <p:spPr bwMode="auto">
          <a:xfrm>
            <a:off x="4857752" y="3429000"/>
            <a:ext cx="3089277" cy="2935338"/>
          </a:xfrm>
          <a:prstGeom prst="rect">
            <a:avLst/>
          </a:prstGeom>
          <a:ln>
            <a:noFill/>
          </a:ln>
          <a:effectLst>
            <a:softEdge rad="112500"/>
          </a:effectLst>
        </p:spPr>
      </p:pic>
      <p:pic>
        <p:nvPicPr>
          <p:cNvPr id="5" name="Picture 2"/>
          <p:cNvPicPr>
            <a:picLocks noChangeAspect="1" noChangeArrowheads="1"/>
          </p:cNvPicPr>
          <p:nvPr/>
        </p:nvPicPr>
        <p:blipFill>
          <a:blip r:embed="rId2" cstate="print"/>
          <a:srcRect/>
          <a:stretch>
            <a:fillRect/>
          </a:stretch>
        </p:blipFill>
        <p:spPr bwMode="auto">
          <a:xfrm>
            <a:off x="467544" y="980728"/>
            <a:ext cx="4054229" cy="27860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016_NEW.jpg"/>
          <p:cNvPicPr>
            <a:picLocks noGrp="1" noChangeAspect="1"/>
          </p:cNvPicPr>
          <p:nvPr>
            <p:ph sz="quarter" idx="1"/>
          </p:nvPr>
        </p:nvPicPr>
        <p:blipFill>
          <a:blip r:embed="rId3" cstate="print"/>
          <a:srcRect l="2795" b="4103"/>
          <a:stretch>
            <a:fillRect/>
          </a:stretch>
        </p:blipFill>
        <p:spPr>
          <a:xfrm>
            <a:off x="1142976" y="1214422"/>
            <a:ext cx="4969451" cy="3714776"/>
          </a:xfrm>
        </p:spPr>
      </p:pic>
      <p:sp>
        <p:nvSpPr>
          <p:cNvPr id="5" name="Текст 4"/>
          <p:cNvSpPr>
            <a:spLocks noGrp="1"/>
          </p:cNvSpPr>
          <p:nvPr>
            <p:ph type="body" idx="2"/>
          </p:nvPr>
        </p:nvSpPr>
        <p:spPr/>
        <p:txBody>
          <a:bodyPr/>
          <a:lstStyle/>
          <a:p>
            <a:r>
              <a:rPr lang="ru-RU" i="1" dirty="0" smtClean="0">
                <a:solidFill>
                  <a:srgbClr val="FFFF00"/>
                </a:solidFill>
              </a:rPr>
              <a:t>Таисия Михайловна на фоне Знамени Победы, которое было водружено на здание рейхстага</a:t>
            </a:r>
            <a:r>
              <a:rPr lang="ru-RU" i="1" dirty="0" smtClean="0"/>
              <a:t>.</a:t>
            </a:r>
            <a:endParaRPr lang="ru-RU" dirty="0"/>
          </a:p>
        </p:txBody>
      </p:sp>
      <p:sp>
        <p:nvSpPr>
          <p:cNvPr id="3" name="Заголовок 2"/>
          <p:cNvSpPr>
            <a:spLocks noGrp="1"/>
          </p:cNvSpPr>
          <p:nvPr>
            <p:ph type="title"/>
          </p:nvPr>
        </p:nvSpPr>
        <p:spPr/>
        <p:txBody>
          <a:bodyPr>
            <a:normAutofit/>
          </a:bodyPr>
          <a:lstStyle/>
          <a:p>
            <a:pPr algn="ctr"/>
            <a:r>
              <a:rPr lang="ru-RU" dirty="0" smtClean="0"/>
              <a:t>Москва, 1985</a:t>
            </a:r>
            <a:br>
              <a:rPr lang="ru-RU" dirty="0" smtClean="0"/>
            </a:br>
            <a:endParaRPr lang="ru-RU"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0955.JPG"/>
          <p:cNvPicPr>
            <a:picLocks noGrp="1" noChangeAspect="1"/>
          </p:cNvPicPr>
          <p:nvPr>
            <p:ph sz="quarter" idx="1"/>
          </p:nvPr>
        </p:nvPicPr>
        <p:blipFill>
          <a:blip r:embed="rId2" cstate="print"/>
          <a:srcRect l="6495" r="11060" b="15163"/>
          <a:stretch>
            <a:fillRect/>
          </a:stretch>
        </p:blipFill>
        <p:spPr>
          <a:xfrm>
            <a:off x="2571736" y="1857364"/>
            <a:ext cx="4214842" cy="2887901"/>
          </a:xfrm>
        </p:spPr>
      </p:pic>
      <p:sp>
        <p:nvSpPr>
          <p:cNvPr id="3" name="Текст 2"/>
          <p:cNvSpPr>
            <a:spLocks noGrp="1"/>
          </p:cNvSpPr>
          <p:nvPr>
            <p:ph type="body" idx="2"/>
          </p:nvPr>
        </p:nvSpPr>
        <p:spPr>
          <a:xfrm>
            <a:off x="6781800" y="1600200"/>
            <a:ext cx="219092" cy="114288"/>
          </a:xfrm>
        </p:spPr>
        <p:txBody>
          <a:bodyPr>
            <a:normAutofit fontScale="25000" lnSpcReduction="20000"/>
          </a:bodyPr>
          <a:lstStyle/>
          <a:p>
            <a:endParaRPr lang="ru-RU" b="1" i="1" dirty="0">
              <a:solidFill>
                <a:srgbClr val="FFFF00"/>
              </a:solidFill>
              <a:latin typeface="Arial Black" pitchFamily="34" charset="0"/>
            </a:endParaRPr>
          </a:p>
        </p:txBody>
      </p:sp>
      <p:sp>
        <p:nvSpPr>
          <p:cNvPr id="4" name="Заголовок 3"/>
          <p:cNvSpPr>
            <a:spLocks noGrp="1"/>
          </p:cNvSpPr>
          <p:nvPr>
            <p:ph type="title"/>
          </p:nvPr>
        </p:nvSpPr>
        <p:spPr>
          <a:xfrm>
            <a:off x="785786" y="457200"/>
            <a:ext cx="7977214" cy="1066800"/>
          </a:xfrm>
        </p:spPr>
        <p:txBody>
          <a:bodyPr>
            <a:noAutofit/>
          </a:bodyPr>
          <a:lstStyle/>
          <a:p>
            <a:pPr algn="ctr"/>
            <a:r>
              <a:rPr lang="ru-RU" sz="2000" dirty="0" smtClean="0">
                <a:solidFill>
                  <a:srgbClr val="FFFF00"/>
                </a:solidFill>
                <a:latin typeface="Arial Black" pitchFamily="34" charset="0"/>
              </a:rPr>
              <a:t>С подругами на очередном     праздновании                       </a:t>
            </a:r>
            <a:br>
              <a:rPr lang="ru-RU" sz="2000" dirty="0" smtClean="0">
                <a:solidFill>
                  <a:srgbClr val="FFFF00"/>
                </a:solidFill>
                <a:latin typeface="Arial Black" pitchFamily="34" charset="0"/>
              </a:rPr>
            </a:br>
            <a:r>
              <a:rPr lang="ru-RU" sz="2000" i="1" dirty="0" smtClean="0">
                <a:solidFill>
                  <a:srgbClr val="FFFF00"/>
                </a:solidFill>
                <a:latin typeface="Arial Black" pitchFamily="34" charset="0"/>
              </a:rPr>
              <a:t>ДНЯ ПОБЕДЫ</a:t>
            </a:r>
            <a:br>
              <a:rPr lang="ru-RU" sz="2000" i="1" dirty="0" smtClean="0">
                <a:solidFill>
                  <a:srgbClr val="FFFF00"/>
                </a:solidFill>
                <a:latin typeface="Arial Black" pitchFamily="34" charset="0"/>
              </a:rPr>
            </a:br>
            <a:r>
              <a:rPr lang="ru-RU" sz="2000" dirty="0" smtClean="0">
                <a:solidFill>
                  <a:srgbClr val="FFFF00"/>
                </a:solidFill>
              </a:rPr>
              <a:t>	 </a:t>
            </a:r>
            <a:endParaRPr lang="ru-RU" sz="2000"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 name="Picture 3"/>
          <p:cNvPicPr>
            <a:picLocks noGrp="1" noChangeAspect="1" noChangeArrowheads="1"/>
          </p:cNvPicPr>
          <p:nvPr>
            <p:ph idx="1"/>
          </p:nvPr>
        </p:nvPicPr>
        <p:blipFill>
          <a:blip r:embed="rId2">
            <a:duotone>
              <a:prstClr val="black"/>
              <a:schemeClr val="accent3">
                <a:tint val="45000"/>
                <a:satMod val="400000"/>
              </a:schemeClr>
            </a:duotone>
          </a:blip>
          <a:srcRect/>
          <a:stretch>
            <a:fillRect/>
          </a:stretch>
        </p:blipFill>
        <p:spPr bwMode="auto">
          <a:xfrm>
            <a:off x="714348" y="285728"/>
            <a:ext cx="8143932" cy="6286544"/>
          </a:xfrm>
          <a:prstGeom prst="roundRect">
            <a:avLst/>
          </a:prstGeom>
          <a:ln>
            <a:solidFill>
              <a:srgbClr val="FF0000"/>
            </a:solidFill>
          </a:ln>
          <a:effectLst>
            <a:glow rad="101600">
              <a:schemeClr val="accent4">
                <a:satMod val="175000"/>
                <a:alpha val="40000"/>
              </a:schemeClr>
            </a:glow>
            <a:softEdge rad="112500"/>
          </a:effectLst>
        </p:spPr>
      </p:pic>
      <p:sp>
        <p:nvSpPr>
          <p:cNvPr id="5" name="Прямоугольник 4"/>
          <p:cNvSpPr/>
          <p:nvPr/>
        </p:nvSpPr>
        <p:spPr>
          <a:xfrm>
            <a:off x="3690188" y="1000108"/>
            <a:ext cx="3810770" cy="584775"/>
          </a:xfrm>
          <a:prstGeom prst="rect">
            <a:avLst/>
          </a:prstGeom>
        </p:spPr>
        <p:txBody>
          <a:bodyPr wrap="square">
            <a:spAutoFit/>
          </a:bodyPr>
          <a:lstStyle/>
          <a:p>
            <a:pPr algn="ctr"/>
            <a:r>
              <a:rPr lang="ru-RU" sz="3200" dirty="0" smtClean="0">
                <a:solidFill>
                  <a:schemeClr val="accent4">
                    <a:lumMod val="50000"/>
                  </a:schemeClr>
                </a:solidFill>
                <a:latin typeface="Arial Black" pitchFamily="34" charset="0"/>
              </a:rPr>
              <a:t>Боевой путь</a:t>
            </a:r>
          </a:p>
        </p:txBody>
      </p:sp>
      <p:sp>
        <p:nvSpPr>
          <p:cNvPr id="6" name="Прямоугольник 5"/>
          <p:cNvSpPr/>
          <p:nvPr/>
        </p:nvSpPr>
        <p:spPr>
          <a:xfrm>
            <a:off x="2286000" y="3105835"/>
            <a:ext cx="5643586" cy="2123658"/>
          </a:xfrm>
          <a:prstGeom prst="rect">
            <a:avLst/>
          </a:prstGeom>
        </p:spPr>
        <p:txBody>
          <a:bodyPr wrap="square">
            <a:spAutoFit/>
          </a:bodyPr>
          <a:lstStyle/>
          <a:p>
            <a:pPr algn="ctr"/>
            <a:r>
              <a:rPr lang="ru-RU" sz="4400" dirty="0" smtClean="0">
                <a:solidFill>
                  <a:schemeClr val="accent5">
                    <a:lumMod val="75000"/>
                  </a:schemeClr>
                </a:solidFill>
                <a:latin typeface="Arial Black" pitchFamily="34" charset="0"/>
              </a:rPr>
              <a:t>Перевощиковой </a:t>
            </a:r>
          </a:p>
          <a:p>
            <a:pPr algn="ctr"/>
            <a:r>
              <a:rPr lang="ru-RU" sz="4400" dirty="0" smtClean="0">
                <a:solidFill>
                  <a:schemeClr val="accent5">
                    <a:lumMod val="75000"/>
                  </a:schemeClr>
                </a:solidFill>
                <a:latin typeface="Arial Black" pitchFamily="34" charset="0"/>
              </a:rPr>
              <a:t>Таисии Михайловны</a:t>
            </a:r>
            <a:endParaRPr lang="ru-RU" sz="44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071546"/>
            <a:ext cx="8229600" cy="1428760"/>
          </a:xfrm>
        </p:spPr>
        <p:txBody>
          <a:bodyPr>
            <a:normAutofit fontScale="90000"/>
          </a:bodyPr>
          <a:lstStyle/>
          <a:p>
            <a:r>
              <a:rPr lang="ru-RU" dirty="0" smtClean="0"/>
              <a:t>Член детско-юношеской организации Кривцова  Диана поздравляет Таисию Михайловну с праздником Победы</a:t>
            </a:r>
            <a:r>
              <a:rPr smtClean="0"/>
              <a:t>.</a:t>
            </a:r>
            <a:r>
              <a:rPr lang="ru-RU" dirty="0" smtClean="0"/>
              <a:t/>
            </a:r>
            <a:br>
              <a:rPr lang="ru-RU" dirty="0" smtClean="0"/>
            </a:br>
            <a:endParaRPr lang="ru-RU" dirty="0"/>
          </a:p>
        </p:txBody>
      </p:sp>
      <p:pic>
        <p:nvPicPr>
          <p:cNvPr id="8" name="Содержимое 7" descr="IMG_0002.jpg"/>
          <p:cNvPicPr>
            <a:picLocks noGrp="1" noChangeAspect="1"/>
          </p:cNvPicPr>
          <p:nvPr>
            <p:ph idx="1"/>
          </p:nvPr>
        </p:nvPicPr>
        <p:blipFill>
          <a:blip r:embed="rId2" cstate="print"/>
          <a:stretch>
            <a:fillRect/>
          </a:stretch>
        </p:blipFill>
        <p:spPr>
          <a:xfrm>
            <a:off x="1828800" y="1944624"/>
            <a:ext cx="5486400" cy="3730752"/>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err="1" smtClean="0">
                <a:solidFill>
                  <a:schemeClr val="accent5">
                    <a:lumMod val="75000"/>
                  </a:schemeClr>
                </a:solidFill>
                <a:latin typeface="Arial Black" pitchFamily="34" charset="0"/>
              </a:rPr>
              <a:t>Войткевич</a:t>
            </a:r>
            <a:r>
              <a:rPr lang="ru-RU" sz="2800" dirty="0" smtClean="0">
                <a:solidFill>
                  <a:schemeClr val="accent5">
                    <a:lumMod val="75000"/>
                  </a:schemeClr>
                </a:solidFill>
                <a:latin typeface="Arial Black" pitchFamily="34" charset="0"/>
              </a:rPr>
              <a:t> Анатолия </a:t>
            </a:r>
            <a:r>
              <a:rPr lang="ru-RU" sz="2800" dirty="0" err="1" smtClean="0">
                <a:solidFill>
                  <a:schemeClr val="accent5">
                    <a:lumMod val="75000"/>
                  </a:schemeClr>
                </a:solidFill>
                <a:latin typeface="Arial Black" pitchFamily="34" charset="0"/>
              </a:rPr>
              <a:t>Францевича</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r>
              <a:rPr lang="ru-RU" dirty="0" smtClean="0">
                <a:solidFill>
                  <a:srgbClr val="FFFF00"/>
                </a:solidFill>
              </a:rPr>
              <a:t>Адрес: ул. Институтская, 28-2</a:t>
            </a:r>
          </a:p>
          <a:p>
            <a:r>
              <a:rPr lang="ru-RU" dirty="0" smtClean="0">
                <a:solidFill>
                  <a:srgbClr val="FFFF00"/>
                </a:solidFill>
              </a:rPr>
              <a:t>Телефон 64-23-82</a:t>
            </a:r>
            <a:endParaRPr lang="ru-RU" dirty="0">
              <a:solidFill>
                <a:srgbClr val="FFFF00"/>
              </a:solidFill>
            </a:endParaRPr>
          </a:p>
        </p:txBody>
      </p:sp>
      <p:sp>
        <p:nvSpPr>
          <p:cNvPr id="3" name="Заголовок 2"/>
          <p:cNvSpPr>
            <a:spLocks noGrp="1"/>
          </p:cNvSpPr>
          <p:nvPr>
            <p:ph type="ctrTitle"/>
          </p:nvPr>
        </p:nvSpPr>
        <p:spPr/>
        <p:txBody>
          <a:bodyPr/>
          <a:lstStyle/>
          <a:p>
            <a:r>
              <a:rPr lang="ru-RU" dirty="0" err="1" smtClean="0">
                <a:solidFill>
                  <a:srgbClr val="FFFF00"/>
                </a:solidFill>
              </a:rPr>
              <a:t>Войткевич</a:t>
            </a:r>
            <a:r>
              <a:rPr lang="ru-RU" dirty="0" smtClean="0">
                <a:solidFill>
                  <a:srgbClr val="FFFF00"/>
                </a:solidFill>
              </a:rPr>
              <a:t> Анатолий </a:t>
            </a:r>
            <a:r>
              <a:rPr lang="ru-RU" dirty="0" err="1" smtClean="0">
                <a:solidFill>
                  <a:srgbClr val="FFFF00"/>
                </a:solidFill>
              </a:rPr>
              <a:t>Францевич</a:t>
            </a:r>
            <a:endParaRPr lang="ru-RU"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MG_0007.jpg"/>
          <p:cNvPicPr>
            <a:picLocks noGrp="1" noChangeAspect="1"/>
          </p:cNvPicPr>
          <p:nvPr>
            <p:ph sz="quarter" idx="1"/>
          </p:nvPr>
        </p:nvPicPr>
        <p:blipFill>
          <a:blip r:embed="rId2" cstate="print"/>
          <a:stretch>
            <a:fillRect/>
          </a:stretch>
        </p:blipFill>
        <p:spPr>
          <a:xfrm>
            <a:off x="642911" y="714356"/>
            <a:ext cx="3870406" cy="5143536"/>
          </a:xfrm>
        </p:spPr>
      </p:pic>
      <p:sp>
        <p:nvSpPr>
          <p:cNvPr id="3" name="Текст 2"/>
          <p:cNvSpPr>
            <a:spLocks noGrp="1"/>
          </p:cNvSpPr>
          <p:nvPr>
            <p:ph type="body" idx="2"/>
          </p:nvPr>
        </p:nvSpPr>
        <p:spPr>
          <a:xfrm>
            <a:off x="5500694" y="1600200"/>
            <a:ext cx="3265354" cy="3757626"/>
          </a:xfrm>
        </p:spPr>
        <p:txBody>
          <a:bodyPr>
            <a:noAutofit/>
          </a:bodyPr>
          <a:lstStyle/>
          <a:p>
            <a:pPr algn="ctr"/>
            <a:r>
              <a:rPr lang="ru-RU" sz="1400" b="1" dirty="0" smtClean="0">
                <a:solidFill>
                  <a:srgbClr val="FFFF00"/>
                </a:solidFill>
              </a:rPr>
              <a:t>Родился 1 июня 1918 года.</a:t>
            </a:r>
            <a:endParaRPr lang="ru-RU" sz="1400" dirty="0" smtClean="0">
              <a:solidFill>
                <a:srgbClr val="FFFF00"/>
              </a:solidFill>
            </a:endParaRPr>
          </a:p>
          <a:p>
            <a:pPr algn="ctr"/>
            <a:r>
              <a:rPr lang="ru-RU" sz="1400" b="1" dirty="0" smtClean="0">
                <a:solidFill>
                  <a:srgbClr val="FFFF00"/>
                </a:solidFill>
              </a:rPr>
              <a:t>12 июля 1941 года был призван в действующую армию.</a:t>
            </a:r>
            <a:endParaRPr lang="ru-RU" sz="1400" dirty="0" smtClean="0">
              <a:solidFill>
                <a:srgbClr val="FFFF00"/>
              </a:solidFill>
            </a:endParaRPr>
          </a:p>
          <a:p>
            <a:pPr algn="ctr"/>
            <a:r>
              <a:rPr lang="ru-RU" sz="1400" b="1" dirty="0" smtClean="0">
                <a:solidFill>
                  <a:srgbClr val="FFFF00"/>
                </a:solidFill>
              </a:rPr>
              <a:t>Служил на Дальневосточной границе( </a:t>
            </a:r>
            <a:r>
              <a:rPr lang="ru-RU" sz="1400" b="1" dirty="0" err="1" smtClean="0">
                <a:solidFill>
                  <a:srgbClr val="FFFF00"/>
                </a:solidFill>
              </a:rPr>
              <a:t>Хасановский</a:t>
            </a:r>
            <a:r>
              <a:rPr lang="ru-RU" sz="1400" b="1" dirty="0" smtClean="0">
                <a:solidFill>
                  <a:srgbClr val="FFFF00"/>
                </a:solidFill>
              </a:rPr>
              <a:t>  район, бухта Славянка), «где 13 месяцев идёт дождь, а потом солнце светит». </a:t>
            </a:r>
            <a:endParaRPr lang="ru-RU" sz="1400" dirty="0" smtClean="0">
              <a:solidFill>
                <a:srgbClr val="FFFF00"/>
              </a:solidFill>
            </a:endParaRPr>
          </a:p>
          <a:p>
            <a:pPr algn="ctr"/>
            <a:r>
              <a:rPr lang="ru-RU" sz="1400" b="1" dirty="0" smtClean="0">
                <a:solidFill>
                  <a:srgbClr val="FFFF00"/>
                </a:solidFill>
              </a:rPr>
              <a:t>Был старшим сержантом, начальником радиостанции малой мощности.</a:t>
            </a:r>
            <a:endParaRPr lang="ru-RU" sz="1400" dirty="0" smtClean="0">
              <a:solidFill>
                <a:srgbClr val="FFFF00"/>
              </a:solidFill>
            </a:endParaRPr>
          </a:p>
          <a:p>
            <a:endParaRPr lang="ru-RU" sz="1400" dirty="0"/>
          </a:p>
        </p:txBody>
      </p:sp>
      <p:sp>
        <p:nvSpPr>
          <p:cNvPr id="4" name="Заголовок 3"/>
          <p:cNvSpPr>
            <a:spLocks noGrp="1"/>
          </p:cNvSpPr>
          <p:nvPr>
            <p:ph type="title"/>
          </p:nvPr>
        </p:nvSpPr>
        <p:spPr>
          <a:xfrm>
            <a:off x="5357818" y="457200"/>
            <a:ext cx="3405182" cy="1066800"/>
          </a:xfrm>
        </p:spPr>
        <p:txBody>
          <a:bodyPr>
            <a:noAutofit/>
          </a:bodyPr>
          <a:lstStyle/>
          <a:p>
            <a:pPr algn="ctr"/>
            <a:r>
              <a:rPr lang="ru-RU" sz="1400" dirty="0" smtClean="0"/>
              <a:t> </a:t>
            </a:r>
            <a:r>
              <a:rPr lang="ru-RU" sz="1600" dirty="0" err="1" smtClean="0">
                <a:solidFill>
                  <a:srgbClr val="FFFF00"/>
                </a:solidFill>
                <a:latin typeface="Arial Black" pitchFamily="34" charset="0"/>
              </a:rPr>
              <a:t>Войткевич</a:t>
            </a:r>
            <a:r>
              <a:rPr lang="ru-RU" sz="1600" dirty="0" smtClean="0">
                <a:solidFill>
                  <a:srgbClr val="FFFF00"/>
                </a:solidFill>
                <a:latin typeface="Arial Black" pitchFamily="34" charset="0"/>
              </a:rPr>
              <a:t> Анатолий </a:t>
            </a:r>
            <a:r>
              <a:rPr lang="ru-RU" sz="1600" dirty="0" err="1" smtClean="0">
                <a:solidFill>
                  <a:srgbClr val="FFFF00"/>
                </a:solidFill>
                <a:latin typeface="Arial Black" pitchFamily="34" charset="0"/>
              </a:rPr>
              <a:t>Францевич</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Адрес: ул. Институтская, 28-2</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Телефон 64-23-82</a:t>
            </a:r>
            <a:r>
              <a:rPr lang="ru-RU" sz="1400" dirty="0" smtClean="0">
                <a:solidFill>
                  <a:srgbClr val="FFFF00"/>
                </a:solidFill>
              </a:rPr>
              <a:t/>
            </a:r>
            <a:br>
              <a:rPr lang="ru-RU" sz="1400" dirty="0" smtClean="0">
                <a:solidFill>
                  <a:srgbClr val="FFFF00"/>
                </a:solidFill>
              </a:rPr>
            </a:br>
            <a:r>
              <a:rPr lang="ru-RU" sz="1400" dirty="0" smtClean="0">
                <a:solidFill>
                  <a:srgbClr val="FFFF00"/>
                </a:solidFill>
              </a:rPr>
              <a:t>	</a:t>
            </a:r>
            <a:endParaRPr lang="ru-RU" sz="1400"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229600" cy="5572164"/>
          </a:xfrm>
        </p:spPr>
        <p:txBody>
          <a:bodyPr>
            <a:normAutofit/>
          </a:bodyPr>
          <a:lstStyle/>
          <a:p>
            <a:pPr>
              <a:lnSpc>
                <a:spcPct val="150000"/>
              </a:lnSpc>
            </a:pPr>
            <a:r>
              <a:rPr lang="ru-RU" sz="1800" b="1" dirty="0" smtClean="0">
                <a:solidFill>
                  <a:srgbClr val="FFFF00"/>
                </a:solidFill>
                <a:latin typeface="Arial Black" pitchFamily="34" charset="0"/>
              </a:rPr>
              <a:t>Воевал в  легендарной  40-й «Летучей дивизии», которая была награждена орденом Ленина за   военные действия  на острове Хасан, и орденом Суворова за Маньчжурию.</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r>
              <a:rPr lang="ru-RU" sz="1800" b="1" dirty="0" smtClean="0">
                <a:solidFill>
                  <a:srgbClr val="FFFF00"/>
                </a:solidFill>
                <a:latin typeface="Arial Black" pitchFamily="34" charset="0"/>
              </a:rPr>
              <a:t>	Вспоминал о встречах с легендарными генералами и маршалами (генерал-полковник Чистяков, командующий фронтом, маршал Мерецков, маршал Василевский).</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r>
              <a:rPr lang="ru-RU" sz="1800" b="1" dirty="0" smtClean="0">
                <a:solidFill>
                  <a:srgbClr val="FFFF00"/>
                </a:solidFill>
                <a:latin typeface="Arial Black" pitchFamily="34" charset="0"/>
              </a:rPr>
              <a:t>	Самыми яркими эпизодами за период войны считает беспримерные переходы своей «Летучей дивизии». За время вступления на территорию Кореи и до объявления капитуляции дивизия прошла 900 километров.</a:t>
            </a:r>
            <a:endParaRPr lang="ru-RU" sz="18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00100" y="0"/>
            <a:ext cx="7639048" cy="642942"/>
          </a:xfrm>
        </p:spPr>
        <p:txBody>
          <a:bodyPr/>
          <a:lstStyle/>
          <a:p>
            <a:pPr algn="ctr"/>
            <a:r>
              <a:rPr lang="ru-RU" sz="2800" dirty="0" smtClean="0">
                <a:solidFill>
                  <a:srgbClr val="FFFF00"/>
                </a:solidFill>
              </a:rPr>
              <a:t>Из воспоминаний Анатолия </a:t>
            </a:r>
            <a:r>
              <a:rPr lang="ru-RU" sz="2800" dirty="0" err="1" smtClean="0">
                <a:solidFill>
                  <a:srgbClr val="FFFF00"/>
                </a:solidFill>
              </a:rPr>
              <a:t>Францевича</a:t>
            </a:r>
            <a:r>
              <a:rPr lang="ru-RU" sz="2800" dirty="0" smtClean="0">
                <a:solidFill>
                  <a:srgbClr val="FFFF00"/>
                </a:solidFill>
              </a:rPr>
              <a:t>:</a:t>
            </a:r>
            <a:endParaRPr lang="ru-RU" sz="2800" dirty="0">
              <a:solidFill>
                <a:srgbClr val="FFFF00"/>
              </a:solidFill>
            </a:endParaRPr>
          </a:p>
        </p:txBody>
      </p:sp>
      <p:sp>
        <p:nvSpPr>
          <p:cNvPr id="4" name="Текст 3"/>
          <p:cNvSpPr>
            <a:spLocks noGrp="1"/>
          </p:cNvSpPr>
          <p:nvPr>
            <p:ph type="body" idx="1"/>
          </p:nvPr>
        </p:nvSpPr>
        <p:spPr>
          <a:xfrm>
            <a:off x="642910" y="714356"/>
            <a:ext cx="7924800" cy="3071834"/>
          </a:xfrm>
        </p:spPr>
        <p:txBody>
          <a:bodyPr>
            <a:noAutofit/>
          </a:bodyPr>
          <a:lstStyle/>
          <a:p>
            <a:r>
              <a:rPr lang="ru-RU" sz="1400" dirty="0" smtClean="0">
                <a:solidFill>
                  <a:srgbClr val="FFFF00"/>
                </a:solidFill>
                <a:latin typeface="Arial Black" pitchFamily="34" charset="0"/>
              </a:rPr>
              <a:t>«Особенным был переход, который  их полк осуществил в город </a:t>
            </a:r>
            <a:r>
              <a:rPr lang="ru-RU" sz="1400" dirty="0" err="1" smtClean="0">
                <a:solidFill>
                  <a:srgbClr val="FFFF00"/>
                </a:solidFill>
                <a:latin typeface="Arial Black" pitchFamily="34" charset="0"/>
              </a:rPr>
              <a:t>Янзы</a:t>
            </a:r>
            <a:r>
              <a:rPr lang="ru-RU" sz="1400" dirty="0" smtClean="0">
                <a:solidFill>
                  <a:srgbClr val="FFFF00"/>
                </a:solidFill>
                <a:latin typeface="Arial Black" pitchFamily="34" charset="0"/>
              </a:rPr>
              <a:t>. </a:t>
            </a:r>
          </a:p>
          <a:p>
            <a:r>
              <a:rPr lang="ru-RU" sz="1400" dirty="0" smtClean="0">
                <a:solidFill>
                  <a:srgbClr val="FFFF00"/>
                </a:solidFill>
                <a:latin typeface="Arial Black" pitchFamily="34" charset="0"/>
              </a:rPr>
              <a:t>В 19-00 пришёл приказ выступить на марш.</a:t>
            </a:r>
          </a:p>
          <a:p>
            <a:r>
              <a:rPr lang="ru-RU" sz="1400" dirty="0" smtClean="0">
                <a:solidFill>
                  <a:srgbClr val="FFFF00"/>
                </a:solidFill>
                <a:latin typeface="Arial Black" pitchFamily="34" charset="0"/>
              </a:rPr>
              <a:t>Уже на марше узнали, что пройти необходимо 30 км. </a:t>
            </a:r>
          </a:p>
          <a:p>
            <a:r>
              <a:rPr lang="ru-RU" sz="1400" dirty="0" smtClean="0">
                <a:solidFill>
                  <a:srgbClr val="FFFF00"/>
                </a:solidFill>
                <a:latin typeface="Arial Black" pitchFamily="34" charset="0"/>
              </a:rPr>
              <a:t>Разве это расстояние?!. </a:t>
            </a:r>
          </a:p>
          <a:p>
            <a:r>
              <a:rPr lang="ru-RU" sz="1400" dirty="0" smtClean="0">
                <a:solidFill>
                  <a:srgbClr val="FFFF00"/>
                </a:solidFill>
                <a:latin typeface="Arial Black" pitchFamily="34" charset="0"/>
              </a:rPr>
              <a:t>Пошли.</a:t>
            </a:r>
          </a:p>
          <a:p>
            <a:r>
              <a:rPr lang="ru-RU" sz="1400" dirty="0" smtClean="0">
                <a:solidFill>
                  <a:srgbClr val="FFFF00"/>
                </a:solidFill>
                <a:latin typeface="Arial Black" pitchFamily="34" charset="0"/>
              </a:rPr>
              <a:t>В пути им сообщили, что они должны встать на стоянку в городе </a:t>
            </a:r>
            <a:r>
              <a:rPr lang="ru-RU" sz="1400" dirty="0" err="1" smtClean="0">
                <a:solidFill>
                  <a:srgbClr val="FFFF00"/>
                </a:solidFill>
                <a:latin typeface="Arial Black" pitchFamily="34" charset="0"/>
              </a:rPr>
              <a:t>Янзы</a:t>
            </a:r>
            <a:r>
              <a:rPr lang="ru-RU" sz="1400" dirty="0" smtClean="0">
                <a:solidFill>
                  <a:srgbClr val="FFFF00"/>
                </a:solidFill>
                <a:latin typeface="Arial Black" pitchFamily="34" charset="0"/>
              </a:rPr>
              <a:t>.</a:t>
            </a:r>
          </a:p>
          <a:p>
            <a:r>
              <a:rPr lang="ru-RU" sz="1400" dirty="0" smtClean="0">
                <a:solidFill>
                  <a:srgbClr val="FFFF00"/>
                </a:solidFill>
                <a:latin typeface="Arial Black" pitchFamily="34" charset="0"/>
              </a:rPr>
              <a:t>Шли не думая об усталости. Наступила ночь. Идём. А известно, что если идёт большая колонна, а шло 2 тысячи солдат – целый полк, то колонну часто перестраивают местами, т.к. если передовая часть колонны идёт обычным шагом, замыкающие вынуждены бежать.</a:t>
            </a:r>
          </a:p>
          <a:p>
            <a:r>
              <a:rPr lang="ru-RU" sz="1400" dirty="0" smtClean="0">
                <a:solidFill>
                  <a:srgbClr val="FFFF00"/>
                </a:solidFill>
                <a:latin typeface="Arial Black" pitchFamily="34" charset="0"/>
              </a:rPr>
              <a:t>Так вот, эту перестановку делали несколько раз! </a:t>
            </a:r>
          </a:p>
          <a:p>
            <a:r>
              <a:rPr lang="ru-RU" sz="1400" dirty="0" smtClean="0">
                <a:solidFill>
                  <a:srgbClr val="FFFF00"/>
                </a:solidFill>
                <a:latin typeface="Arial Black" pitchFamily="34" charset="0"/>
              </a:rPr>
              <a:t>К 9 часам утра вдруг стали падать лошади!</a:t>
            </a:r>
          </a:p>
          <a:p>
            <a:r>
              <a:rPr lang="ru-RU" sz="1400" dirty="0" smtClean="0">
                <a:solidFill>
                  <a:srgbClr val="FFFF00"/>
                </a:solidFill>
                <a:latin typeface="Arial Black" pitchFamily="34" charset="0"/>
              </a:rPr>
              <a:t>А полк продолжает идти !!!</a:t>
            </a:r>
          </a:p>
          <a:p>
            <a:r>
              <a:rPr lang="ru-RU" sz="1400" dirty="0" smtClean="0">
                <a:solidFill>
                  <a:srgbClr val="FFFF00"/>
                </a:solidFill>
                <a:latin typeface="Arial Black" pitchFamily="34" charset="0"/>
              </a:rPr>
              <a:t>К 11 часам дня подошли к городу и увидели на дорожном указателе отметку, 87 км.!!! Вместо обещанных 30 км.</a:t>
            </a:r>
          </a:p>
          <a:p>
            <a:r>
              <a:rPr lang="ru-RU" sz="1400" dirty="0" smtClean="0">
                <a:solidFill>
                  <a:srgbClr val="FFFF00"/>
                </a:solidFill>
                <a:latin typeface="Arial Black" pitchFamily="34" charset="0"/>
              </a:rPr>
              <a:t>Вот тогда их силы и оставили. Опускались на землю там, где останавливались.</a:t>
            </a:r>
          </a:p>
          <a:p>
            <a:r>
              <a:rPr lang="ru-RU" sz="1400" dirty="0" smtClean="0">
                <a:solidFill>
                  <a:srgbClr val="FFFF00"/>
                </a:solidFill>
                <a:latin typeface="Arial Black" pitchFamily="34" charset="0"/>
              </a:rPr>
              <a:t>Лошади не выдерживали, а солдаты выдержали! Вот она -  солдатская выносливость!»</a:t>
            </a:r>
          </a:p>
          <a:p>
            <a:endParaRPr lang="ru-RU" sz="14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356"/>
            <a:ext cx="8229600" cy="5072098"/>
          </a:xfrm>
        </p:spPr>
        <p:txBody>
          <a:bodyPr>
            <a:normAutofit/>
          </a:bodyPr>
          <a:lstStyle/>
          <a:p>
            <a:pPr>
              <a:lnSpc>
                <a:spcPct val="200000"/>
              </a:lnSpc>
            </a:pPr>
            <a:r>
              <a:rPr lang="ru-RU" sz="1800" b="1" dirty="0" smtClean="0">
                <a:solidFill>
                  <a:srgbClr val="FFFF00"/>
                </a:solidFill>
                <a:latin typeface="Arial Black" pitchFamily="34" charset="0"/>
              </a:rPr>
              <a:t>Анатолий </a:t>
            </a:r>
            <a:r>
              <a:rPr lang="ru-RU" sz="1800" b="1" dirty="0" err="1" smtClean="0">
                <a:solidFill>
                  <a:srgbClr val="FFFF00"/>
                </a:solidFill>
                <a:latin typeface="Arial Black" pitchFamily="34" charset="0"/>
              </a:rPr>
              <a:t>Францевич</a:t>
            </a:r>
            <a:r>
              <a:rPr lang="ru-RU" sz="1800" b="1" dirty="0" smtClean="0">
                <a:solidFill>
                  <a:srgbClr val="FFFF00"/>
                </a:solidFill>
                <a:latin typeface="Arial Black" pitchFamily="34" charset="0"/>
              </a:rPr>
              <a:t> прекрасно помнит состояние переполнявшей его радости, с которой встретил объявление о капитуляции Германии в 1945 году. Вспомнил, как пили 30 градусную рисовую водку </a:t>
            </a:r>
            <a:r>
              <a:rPr lang="ru-RU" sz="1800" b="1" dirty="0" err="1" smtClean="0">
                <a:solidFill>
                  <a:srgbClr val="FFFF00"/>
                </a:solidFill>
                <a:latin typeface="Arial Black" pitchFamily="34" charset="0"/>
              </a:rPr>
              <a:t>Сакэ</a:t>
            </a:r>
            <a:r>
              <a:rPr lang="ru-RU" sz="1800" b="1" dirty="0" smtClean="0">
                <a:solidFill>
                  <a:srgbClr val="FFFF00"/>
                </a:solidFill>
                <a:latin typeface="Arial Black" pitchFamily="34" charset="0"/>
              </a:rPr>
              <a:t>, самый крепкий напиток в Корее, и тем самым отметили долгожданную Победу. </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r>
              <a:rPr lang="ru-RU" sz="1800" b="1" dirty="0" smtClean="0">
                <a:solidFill>
                  <a:srgbClr val="FFFF00"/>
                </a:solidFill>
                <a:latin typeface="Arial Black" pitchFamily="34" charset="0"/>
              </a:rPr>
              <a:t>Он помнит своих боевых товарищей : </a:t>
            </a:r>
            <a:r>
              <a:rPr lang="ru-RU" sz="1800" b="1" dirty="0" err="1" smtClean="0">
                <a:solidFill>
                  <a:srgbClr val="FFFF00"/>
                </a:solidFill>
                <a:latin typeface="Arial Black" pitchFamily="34" charset="0"/>
              </a:rPr>
              <a:t>Некляева</a:t>
            </a:r>
            <a:r>
              <a:rPr lang="ru-RU" sz="1800" b="1" dirty="0" smtClean="0">
                <a:solidFill>
                  <a:srgbClr val="FFFF00"/>
                </a:solidFill>
                <a:latin typeface="Arial Black" pitchFamily="34" charset="0"/>
              </a:rPr>
              <a:t> и Дзюбу.</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endParaRPr lang="ru-RU" sz="18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285860"/>
            <a:ext cx="8229600" cy="3429024"/>
          </a:xfrm>
        </p:spPr>
        <p:txBody>
          <a:bodyPr>
            <a:noAutofit/>
          </a:bodyPr>
          <a:lstStyle/>
          <a:p>
            <a:r>
              <a:rPr lang="ru-RU" sz="1800" b="1" dirty="0" smtClean="0">
                <a:solidFill>
                  <a:srgbClr val="FFFF00"/>
                </a:solidFill>
                <a:latin typeface="Arial Black" pitchFamily="34" charset="0"/>
              </a:rPr>
              <a:t>Демобилизовался старший сержант </a:t>
            </a:r>
            <a:r>
              <a:rPr lang="ru-RU" sz="1800" b="1" dirty="0" err="1" smtClean="0">
                <a:solidFill>
                  <a:srgbClr val="FFFF00"/>
                </a:solidFill>
                <a:latin typeface="Arial Black" pitchFamily="34" charset="0"/>
              </a:rPr>
              <a:t>Войткевич</a:t>
            </a:r>
            <a:r>
              <a:rPr lang="ru-RU" sz="1800" b="1" dirty="0" smtClean="0">
                <a:solidFill>
                  <a:srgbClr val="FFFF00"/>
                </a:solidFill>
                <a:latin typeface="Arial Black" pitchFamily="34" charset="0"/>
              </a:rPr>
              <a:t>  из Кореи (город </a:t>
            </a:r>
            <a:r>
              <a:rPr lang="ru-RU" sz="1800" b="1" dirty="0" err="1" smtClean="0">
                <a:solidFill>
                  <a:srgbClr val="FFFF00"/>
                </a:solidFill>
                <a:latin typeface="Arial Black" pitchFamily="34" charset="0"/>
              </a:rPr>
              <a:t>Хайрен</a:t>
            </a:r>
            <a:r>
              <a:rPr lang="ru-RU" sz="1800" b="1" dirty="0" smtClean="0">
                <a:solidFill>
                  <a:srgbClr val="FFFF00"/>
                </a:solidFill>
                <a:latin typeface="Arial Black" pitchFamily="34" charset="0"/>
              </a:rPr>
              <a:t>) в 1947 году.</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r>
              <a:rPr lang="ru-RU" sz="1800" b="1" dirty="0" smtClean="0">
                <a:solidFill>
                  <a:srgbClr val="FFFF00"/>
                </a:solidFill>
                <a:latin typeface="Arial Black" pitchFamily="34" charset="0"/>
              </a:rPr>
              <a:t>	Награжден орденом «Великой Отечественной войны», медалями: </a:t>
            </a:r>
            <a:br>
              <a:rPr lang="ru-RU" sz="1800" b="1" dirty="0" smtClean="0">
                <a:solidFill>
                  <a:srgbClr val="FFFF00"/>
                </a:solidFill>
                <a:latin typeface="Arial Black" pitchFamily="34" charset="0"/>
              </a:rPr>
            </a:br>
            <a:r>
              <a:rPr lang="ru-RU" sz="1800" b="1" dirty="0" smtClean="0">
                <a:solidFill>
                  <a:srgbClr val="FFFF00"/>
                </a:solidFill>
                <a:latin typeface="Arial Black" pitchFamily="34" charset="0"/>
              </a:rPr>
              <a:t>«За Победу над Японией», «За боевые заслуги» и юбилейными медалями.</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r>
              <a:rPr lang="ru-RU" sz="1800" b="1" dirty="0" smtClean="0">
                <a:solidFill>
                  <a:srgbClr val="FFFF00"/>
                </a:solidFill>
                <a:latin typeface="Arial Black" pitchFamily="34" charset="0"/>
              </a:rPr>
              <a:t>	После войны (с 1948 по 1988) работал на шахте «Северная».</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r>
              <a:rPr lang="ru-RU" sz="1800" b="1" dirty="0" smtClean="0">
                <a:solidFill>
                  <a:srgbClr val="FFFF00"/>
                </a:solidFill>
                <a:latin typeface="Arial Black" pitchFamily="34" charset="0"/>
              </a:rPr>
              <a:t>         	Родной шахте он отдал 40 лет жизни!!!</a:t>
            </a:r>
            <a:r>
              <a:rPr lang="ru-RU" sz="1800" dirty="0" smtClean="0">
                <a:solidFill>
                  <a:srgbClr val="FFFF00"/>
                </a:solidFill>
                <a:latin typeface="Arial Black" pitchFamily="34" charset="0"/>
              </a:rPr>
              <a:t/>
            </a:r>
            <a:br>
              <a:rPr lang="ru-RU" sz="1800" dirty="0" smtClean="0">
                <a:solidFill>
                  <a:srgbClr val="FFFF00"/>
                </a:solidFill>
                <a:latin typeface="Arial Black" pitchFamily="34" charset="0"/>
              </a:rPr>
            </a:br>
            <a:endParaRPr lang="ru-RU" sz="18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err="1" smtClean="0">
                <a:solidFill>
                  <a:schemeClr val="accent5">
                    <a:lumMod val="75000"/>
                  </a:schemeClr>
                </a:solidFill>
                <a:latin typeface="Arial Black" pitchFamily="34" charset="0"/>
              </a:rPr>
              <a:t>Жеребного</a:t>
            </a:r>
            <a:r>
              <a:rPr lang="ru-RU" sz="2800" dirty="0" smtClean="0">
                <a:solidFill>
                  <a:schemeClr val="accent5">
                    <a:lumMod val="75000"/>
                  </a:schemeClr>
                </a:solidFill>
                <a:latin typeface="Arial Black" pitchFamily="34" charset="0"/>
              </a:rPr>
              <a:t> Михаила Даниловича</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r>
              <a:rPr lang="ru-RU" b="1" dirty="0" smtClean="0"/>
              <a:t>Адрес:</a:t>
            </a:r>
            <a:endParaRPr lang="ru-RU" dirty="0" smtClean="0"/>
          </a:p>
          <a:p>
            <a:r>
              <a:rPr lang="ru-RU" b="1" dirty="0" smtClean="0"/>
              <a:t>Пр.Шахтеров 38 Б-87</a:t>
            </a:r>
            <a:endParaRPr lang="ru-RU" dirty="0" smtClean="0"/>
          </a:p>
          <a:p>
            <a:r>
              <a:rPr lang="ru-RU" b="1" dirty="0" smtClean="0"/>
              <a:t>  Телефон - 64-19-43</a:t>
            </a:r>
            <a:endParaRPr lang="ru-RU" dirty="0"/>
          </a:p>
        </p:txBody>
      </p:sp>
      <p:sp>
        <p:nvSpPr>
          <p:cNvPr id="3" name="Заголовок 2"/>
          <p:cNvSpPr>
            <a:spLocks noGrp="1"/>
          </p:cNvSpPr>
          <p:nvPr>
            <p:ph type="ctrTitle"/>
          </p:nvPr>
        </p:nvSpPr>
        <p:spPr/>
        <p:txBody>
          <a:bodyPr>
            <a:normAutofit fontScale="90000"/>
          </a:bodyPr>
          <a:lstStyle/>
          <a:p>
            <a:r>
              <a:rPr lang="ru-RU" b="1" dirty="0" err="1" smtClean="0"/>
              <a:t>Жеребной</a:t>
            </a:r>
            <a:r>
              <a:rPr lang="ru-RU" dirty="0" smtClean="0"/>
              <a:t/>
            </a:r>
            <a:br>
              <a:rPr lang="ru-RU" dirty="0" smtClean="0"/>
            </a:br>
            <a:r>
              <a:rPr lang="ru-RU" b="1" dirty="0" smtClean="0"/>
              <a:t>Михаил  Данилович</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5786446" y="2786058"/>
            <a:ext cx="2979602" cy="2547942"/>
          </a:xfrm>
        </p:spPr>
        <p:txBody>
          <a:bodyPr>
            <a:noAutofit/>
          </a:bodyPr>
          <a:lstStyle/>
          <a:p>
            <a:pPr algn="ctr"/>
            <a:r>
              <a:rPr lang="ru-RU" sz="2400" b="1" dirty="0" smtClean="0">
                <a:solidFill>
                  <a:schemeClr val="tx2">
                    <a:lumMod val="75000"/>
                  </a:schemeClr>
                </a:solidFill>
              </a:rPr>
              <a:t>16.09.1922 г.р.</a:t>
            </a:r>
            <a:endParaRPr lang="ru-RU" sz="2400" dirty="0" smtClean="0">
              <a:solidFill>
                <a:schemeClr val="tx2">
                  <a:lumMod val="75000"/>
                </a:schemeClr>
              </a:solidFill>
            </a:endParaRPr>
          </a:p>
          <a:p>
            <a:pPr algn="ctr"/>
            <a:r>
              <a:rPr lang="ru-RU" sz="2400" b="1" dirty="0" smtClean="0">
                <a:solidFill>
                  <a:schemeClr val="tx2">
                    <a:lumMod val="75000"/>
                  </a:schemeClr>
                </a:solidFill>
              </a:rPr>
              <a:t>650002 г.Кемерово</a:t>
            </a:r>
            <a:endParaRPr lang="ru-RU" sz="2400" dirty="0" smtClean="0">
              <a:solidFill>
                <a:schemeClr val="tx2">
                  <a:lumMod val="75000"/>
                </a:schemeClr>
              </a:solidFill>
            </a:endParaRPr>
          </a:p>
          <a:p>
            <a:pPr algn="ctr"/>
            <a:r>
              <a:rPr lang="ru-RU" sz="2400" b="1" dirty="0" smtClean="0">
                <a:solidFill>
                  <a:schemeClr val="tx2">
                    <a:lumMod val="75000"/>
                  </a:schemeClr>
                </a:solidFill>
              </a:rPr>
              <a:t>1-й Тульский переулок, 1-7</a:t>
            </a:r>
            <a:endParaRPr lang="ru-RU" sz="2400" dirty="0" smtClean="0">
              <a:solidFill>
                <a:schemeClr val="tx2">
                  <a:lumMod val="75000"/>
                </a:schemeClr>
              </a:solidFill>
            </a:endParaRPr>
          </a:p>
          <a:p>
            <a:pPr algn="ctr"/>
            <a:endParaRPr lang="ru-RU" sz="2400" b="1" dirty="0" smtClean="0">
              <a:solidFill>
                <a:schemeClr val="tx2">
                  <a:lumMod val="75000"/>
                </a:schemeClr>
              </a:solidFill>
            </a:endParaRPr>
          </a:p>
          <a:p>
            <a:pPr algn="ctr"/>
            <a:r>
              <a:rPr lang="ru-RU" sz="2400" b="1" dirty="0" smtClean="0">
                <a:solidFill>
                  <a:schemeClr val="tx2">
                    <a:lumMod val="75000"/>
                  </a:schemeClr>
                </a:solidFill>
              </a:rPr>
              <a:t>т.64-29-42</a:t>
            </a:r>
            <a:endParaRPr lang="ru-RU" sz="2400" dirty="0">
              <a:solidFill>
                <a:schemeClr val="tx2">
                  <a:lumMod val="75000"/>
                </a:schemeClr>
              </a:solidFill>
            </a:endParaRPr>
          </a:p>
        </p:txBody>
      </p:sp>
      <p:sp>
        <p:nvSpPr>
          <p:cNvPr id="4" name="Заголовок 3"/>
          <p:cNvSpPr>
            <a:spLocks noGrp="1"/>
          </p:cNvSpPr>
          <p:nvPr>
            <p:ph type="title"/>
          </p:nvPr>
        </p:nvSpPr>
        <p:spPr>
          <a:xfrm>
            <a:off x="5572132" y="524648"/>
            <a:ext cx="3190868" cy="2400296"/>
          </a:xfrm>
        </p:spPr>
        <p:txBody>
          <a:bodyPr>
            <a:noAutofit/>
          </a:bodyPr>
          <a:lstStyle/>
          <a:p>
            <a:pPr algn="ctr"/>
            <a:r>
              <a:rPr lang="ru-RU" sz="2800" dirty="0" smtClean="0">
                <a:solidFill>
                  <a:schemeClr val="tx2">
                    <a:lumMod val="75000"/>
                  </a:schemeClr>
                </a:solidFill>
                <a:latin typeface="Arial Black" pitchFamily="34" charset="0"/>
              </a:rPr>
              <a:t>Перевощикова Таисия Михайловна</a:t>
            </a:r>
            <a:r>
              <a:rPr lang="ru-RU" sz="2800" dirty="0" smtClean="0">
                <a:latin typeface="Arial Black" pitchFamily="34" charset="0"/>
              </a:rPr>
              <a:t/>
            </a:r>
            <a:br>
              <a:rPr lang="ru-RU" sz="2800" dirty="0" smtClean="0">
                <a:latin typeface="Arial Black" pitchFamily="34" charset="0"/>
              </a:rPr>
            </a:br>
            <a:endParaRPr lang="ru-RU" sz="2800" dirty="0">
              <a:latin typeface="Arial Black" pitchFamily="34" charset="0"/>
            </a:endParaRPr>
          </a:p>
        </p:txBody>
      </p:sp>
      <p:pic>
        <p:nvPicPr>
          <p:cNvPr id="3074" name="Picture 2" descr="C:\Documents and Settings\Музей школы\Рабочий стол\Дима\Переводчикова Таисия Михайловна\101_0957.JPG"/>
          <p:cNvPicPr>
            <a:picLocks noGrp="1" noChangeAspect="1" noChangeArrowheads="1"/>
          </p:cNvPicPr>
          <p:nvPr>
            <p:ph sz="quarter" idx="1"/>
          </p:nvPr>
        </p:nvPicPr>
        <p:blipFill>
          <a:blip r:embed="rId2" cstate="print"/>
          <a:srcRect/>
          <a:stretch>
            <a:fillRect/>
          </a:stretch>
        </p:blipFill>
        <p:spPr bwMode="auto">
          <a:xfrm>
            <a:off x="1357290" y="857232"/>
            <a:ext cx="3164210" cy="520277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MG_0002.jpg"/>
          <p:cNvPicPr>
            <a:picLocks noGrp="1" noChangeAspect="1"/>
          </p:cNvPicPr>
          <p:nvPr>
            <p:ph sz="quarter" idx="1"/>
          </p:nvPr>
        </p:nvPicPr>
        <p:blipFill>
          <a:blip r:embed="rId2" cstate="print"/>
          <a:srcRect t="4500" r="8384" b="3000"/>
          <a:stretch>
            <a:fillRect/>
          </a:stretch>
        </p:blipFill>
        <p:spPr>
          <a:xfrm>
            <a:off x="1447107" y="714356"/>
            <a:ext cx="3910711" cy="5286412"/>
          </a:xfrm>
        </p:spPr>
      </p:pic>
      <p:sp>
        <p:nvSpPr>
          <p:cNvPr id="3" name="Текст 2"/>
          <p:cNvSpPr>
            <a:spLocks noGrp="1"/>
          </p:cNvSpPr>
          <p:nvPr>
            <p:ph type="body" idx="2"/>
          </p:nvPr>
        </p:nvSpPr>
        <p:spPr>
          <a:xfrm>
            <a:off x="6215074" y="1600200"/>
            <a:ext cx="2550974" cy="3733800"/>
          </a:xfrm>
        </p:spPr>
        <p:txBody>
          <a:bodyPr>
            <a:normAutofit fontScale="25000" lnSpcReduction="20000"/>
          </a:bodyPr>
          <a:lstStyle/>
          <a:p>
            <a:endParaRPr lang="ru-RU" b="1" dirty="0" smtClean="0"/>
          </a:p>
          <a:p>
            <a:endParaRPr lang="ru-RU" sz="4800" b="1" dirty="0" smtClean="0">
              <a:solidFill>
                <a:srgbClr val="FFFF00"/>
              </a:solidFill>
            </a:endParaRPr>
          </a:p>
          <a:p>
            <a:r>
              <a:rPr lang="ru-RU" sz="4800" b="1" dirty="0" smtClean="0">
                <a:solidFill>
                  <a:srgbClr val="FFFF00"/>
                </a:solidFill>
              </a:rPr>
              <a:t>родился  на Украине 11 декабря 1926 года в селе </a:t>
            </a:r>
            <a:r>
              <a:rPr lang="ru-RU" sz="4800" b="1" dirty="0" err="1" smtClean="0">
                <a:solidFill>
                  <a:srgbClr val="FFFF00"/>
                </a:solidFill>
              </a:rPr>
              <a:t>Ново-Елизаветовка</a:t>
            </a:r>
            <a:r>
              <a:rPr lang="ru-RU" sz="4800" b="1" dirty="0" smtClean="0">
                <a:solidFill>
                  <a:srgbClr val="FFFF00"/>
                </a:solidFill>
              </a:rPr>
              <a:t> </a:t>
            </a:r>
            <a:r>
              <a:rPr lang="ru-RU" sz="4800" b="1" dirty="0" err="1" smtClean="0">
                <a:solidFill>
                  <a:srgbClr val="FFFF00"/>
                </a:solidFill>
              </a:rPr>
              <a:t>Горностаевского</a:t>
            </a:r>
            <a:r>
              <a:rPr lang="ru-RU" sz="4800" b="1" dirty="0" smtClean="0">
                <a:solidFill>
                  <a:srgbClr val="FFFF00"/>
                </a:solidFill>
              </a:rPr>
              <a:t> района Херсонской области. В 1941 году окончил 7 классов. </a:t>
            </a:r>
          </a:p>
          <a:p>
            <a:r>
              <a:rPr lang="ru-RU" sz="4800" b="1" dirty="0" smtClean="0">
                <a:solidFill>
                  <a:srgbClr val="FFFF00"/>
                </a:solidFill>
              </a:rPr>
              <a:t>До 1943 года был на оккупированной фашистами территории. Рыл окопы… </a:t>
            </a:r>
          </a:p>
          <a:p>
            <a:r>
              <a:rPr lang="ru-RU" sz="4800" b="1" dirty="0" smtClean="0">
                <a:solidFill>
                  <a:srgbClr val="FFFF00"/>
                </a:solidFill>
              </a:rPr>
              <a:t>Сто ребят из округи собрали и отправили в город Каховку, но Миша несколько раз пытался сбежать..</a:t>
            </a:r>
            <a:endParaRPr lang="ru-RU" sz="4800" dirty="0" smtClean="0">
              <a:solidFill>
                <a:srgbClr val="FFFF00"/>
              </a:solidFill>
            </a:endParaRPr>
          </a:p>
          <a:p>
            <a:r>
              <a:rPr lang="ru-RU" sz="4800" b="1" dirty="0" smtClean="0">
                <a:solidFill>
                  <a:srgbClr val="FFFF00"/>
                </a:solidFill>
              </a:rPr>
              <a:t>В 1943 году территорию освободили и Михаил  пошел домой…пришёл, а утром его забрали в армию…, а было ему 17 лет.</a:t>
            </a:r>
            <a:endParaRPr lang="ru-RU" sz="4800" dirty="0" smtClean="0">
              <a:solidFill>
                <a:srgbClr val="FFFF00"/>
              </a:solidFill>
            </a:endParaRPr>
          </a:p>
          <a:p>
            <a:endParaRPr lang="ru-RU" dirty="0"/>
          </a:p>
        </p:txBody>
      </p:sp>
      <p:sp>
        <p:nvSpPr>
          <p:cNvPr id="4" name="Заголовок 3"/>
          <p:cNvSpPr>
            <a:spLocks noGrp="1"/>
          </p:cNvSpPr>
          <p:nvPr>
            <p:ph type="title"/>
          </p:nvPr>
        </p:nvSpPr>
        <p:spPr>
          <a:xfrm>
            <a:off x="5929322" y="457200"/>
            <a:ext cx="2833678" cy="1066800"/>
          </a:xfrm>
        </p:spPr>
        <p:txBody>
          <a:bodyPr/>
          <a:lstStyle/>
          <a:p>
            <a:r>
              <a:rPr lang="ru-RU" dirty="0" smtClean="0"/>
              <a:t>   </a:t>
            </a:r>
            <a:r>
              <a:rPr lang="ru-RU" dirty="0" err="1" smtClean="0"/>
              <a:t>Жеребной</a:t>
            </a:r>
            <a:r>
              <a:rPr lang="ru-RU" dirty="0" smtClean="0"/>
              <a:t> Михаил   </a:t>
            </a:r>
            <a:br>
              <a:rPr lang="ru-RU" dirty="0" smtClean="0"/>
            </a:br>
            <a:r>
              <a:rPr lang="ru-RU" dirty="0" smtClean="0"/>
              <a:t>             Данилович	</a:t>
            </a:r>
            <a:endParaRPr lang="ru-RU" dirty="0"/>
          </a:p>
        </p:txBody>
      </p:sp>
      <p:sp>
        <p:nvSpPr>
          <p:cNvPr id="6" name="Подзаголовок 1"/>
          <p:cNvSpPr txBox="1">
            <a:spLocks/>
          </p:cNvSpPr>
          <p:nvPr/>
        </p:nvSpPr>
        <p:spPr>
          <a:xfrm>
            <a:off x="6072198" y="1142984"/>
            <a:ext cx="2643206" cy="500066"/>
          </a:xfrm>
          <a:prstGeom prst="rect">
            <a:avLst/>
          </a:prstGeom>
        </p:spPr>
        <p:txBody>
          <a:bodyPr vert="horz">
            <a:noAutofit/>
          </a:bodyPr>
          <a:lstStyle/>
          <a:p>
            <a:pPr marL="274320" marR="0" lvl="0" indent="-274320" algn="ctr" defTabSz="914400" rtl="0" eaLnBrk="1" fontAlgn="auto" latinLnBrk="0" hangingPunct="1">
              <a:lnSpc>
                <a:spcPct val="100000"/>
              </a:lnSpc>
              <a:spcBef>
                <a:spcPts val="600"/>
              </a:spcBef>
              <a:spcAft>
                <a:spcPts val="0"/>
              </a:spcAft>
              <a:buClr>
                <a:schemeClr val="accent2"/>
              </a:buClr>
              <a:buSzPct val="85000"/>
              <a:tabLst/>
              <a:defRPr/>
            </a:pPr>
            <a:endParaRPr kumimoji="0" lang="ru-RU" sz="11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0" eaLnBrk="1" fontAlgn="auto" latinLnBrk="0" hangingPunct="1">
              <a:lnSpc>
                <a:spcPct val="100000"/>
              </a:lnSpc>
              <a:spcBef>
                <a:spcPts val="600"/>
              </a:spcBef>
              <a:spcAft>
                <a:spcPts val="0"/>
              </a:spcAft>
              <a:buClr>
                <a:schemeClr val="accent2"/>
              </a:buClr>
              <a:buSzPct val="85000"/>
              <a:tabLst/>
              <a:defRPr/>
            </a:pPr>
            <a:r>
              <a:rPr kumimoji="0" lang="ru-RU" sz="1100" b="1" i="0" u="none" strike="noStrike" kern="1200" cap="none" spc="0" normalizeH="0" baseline="0" noProof="0" dirty="0" smtClean="0">
                <a:ln>
                  <a:noFill/>
                </a:ln>
                <a:solidFill>
                  <a:srgbClr val="FFFF00"/>
                </a:solidFill>
                <a:effectLst/>
                <a:uLnTx/>
                <a:uFillTx/>
                <a:latin typeface="+mn-lt"/>
                <a:ea typeface="+mn-ea"/>
                <a:cs typeface="+mn-cs"/>
              </a:rPr>
              <a:t>Адрес:</a:t>
            </a:r>
            <a:endParaRPr kumimoji="0" lang="ru-RU" sz="1100" b="0" i="0" u="none" strike="noStrike" kern="1200" cap="none" spc="0" normalizeH="0" baseline="0" noProof="0" dirty="0" smtClean="0">
              <a:ln>
                <a:noFill/>
              </a:ln>
              <a:solidFill>
                <a:srgbClr val="FFFF00"/>
              </a:solidFill>
              <a:effectLst/>
              <a:uLnTx/>
              <a:uFillTx/>
              <a:latin typeface="+mn-lt"/>
              <a:ea typeface="+mn-ea"/>
              <a:cs typeface="+mn-cs"/>
            </a:endParaRPr>
          </a:p>
          <a:p>
            <a:pPr marL="274320" marR="0" lvl="0" indent="-274320" algn="ctr" defTabSz="914400" rtl="0" eaLnBrk="1" fontAlgn="auto" latinLnBrk="0" hangingPunct="1">
              <a:lnSpc>
                <a:spcPct val="100000"/>
              </a:lnSpc>
              <a:spcBef>
                <a:spcPts val="600"/>
              </a:spcBef>
              <a:spcAft>
                <a:spcPts val="0"/>
              </a:spcAft>
              <a:buClr>
                <a:schemeClr val="accent2"/>
              </a:buClr>
              <a:buSzPct val="85000"/>
              <a:tabLst/>
              <a:defRPr/>
            </a:pPr>
            <a:r>
              <a:rPr kumimoji="0" lang="ru-RU" sz="1100" b="1" i="0" u="none" strike="noStrike" kern="1200" cap="none" spc="0" normalizeH="0" baseline="0" noProof="0" dirty="0" smtClean="0">
                <a:ln>
                  <a:noFill/>
                </a:ln>
                <a:solidFill>
                  <a:srgbClr val="FFFF00"/>
                </a:solidFill>
                <a:effectLst/>
                <a:uLnTx/>
                <a:uFillTx/>
                <a:latin typeface="+mn-lt"/>
                <a:ea typeface="+mn-ea"/>
                <a:cs typeface="+mn-cs"/>
              </a:rPr>
              <a:t>Пр.Шахтеров 38 Б-87 </a:t>
            </a:r>
          </a:p>
          <a:p>
            <a:pPr marL="274320" marR="0" lvl="0" indent="-274320" algn="ctr" defTabSz="914400" rtl="0" eaLnBrk="1" fontAlgn="auto" latinLnBrk="0" hangingPunct="1">
              <a:lnSpc>
                <a:spcPct val="100000"/>
              </a:lnSpc>
              <a:spcBef>
                <a:spcPts val="600"/>
              </a:spcBef>
              <a:spcAft>
                <a:spcPts val="0"/>
              </a:spcAft>
              <a:buClr>
                <a:schemeClr val="accent2"/>
              </a:buClr>
              <a:buSzPct val="85000"/>
              <a:tabLst/>
              <a:defRPr/>
            </a:pPr>
            <a:r>
              <a:rPr kumimoji="0" lang="ru-RU" sz="1100" b="1" i="0" u="none" strike="noStrike" kern="1200" cap="none" spc="0" normalizeH="0" baseline="0" noProof="0" dirty="0" smtClean="0">
                <a:ln>
                  <a:noFill/>
                </a:ln>
                <a:solidFill>
                  <a:srgbClr val="FFFF00"/>
                </a:solidFill>
                <a:effectLst/>
                <a:uLnTx/>
                <a:uFillTx/>
                <a:latin typeface="+mn-lt"/>
                <a:ea typeface="+mn-ea"/>
                <a:cs typeface="+mn-cs"/>
              </a:rPr>
              <a:t>64-19-43</a:t>
            </a:r>
            <a:endParaRPr kumimoji="0" lang="ru-RU" sz="1100" b="0" i="0" u="none" strike="noStrike" kern="1200" cap="none" spc="0" normalizeH="0" baseline="0" noProof="0" dirty="0" smtClean="0">
              <a:ln>
                <a:noFill/>
              </a:ln>
              <a:solidFill>
                <a:srgbClr val="FFFF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военный билет Ж..jpg"/>
          <p:cNvPicPr>
            <a:picLocks noGrp="1" noChangeAspect="1"/>
          </p:cNvPicPr>
          <p:nvPr>
            <p:ph sz="quarter" idx="1"/>
          </p:nvPr>
        </p:nvPicPr>
        <p:blipFill>
          <a:blip r:embed="rId2" cstate="print"/>
          <a:stretch>
            <a:fillRect/>
          </a:stretch>
        </p:blipFill>
        <p:spPr>
          <a:xfrm>
            <a:off x="1025236" y="1456805"/>
            <a:ext cx="5112327" cy="3715789"/>
          </a:xfrm>
        </p:spPr>
      </p:pic>
      <p:sp>
        <p:nvSpPr>
          <p:cNvPr id="4" name="Текст 3"/>
          <p:cNvSpPr>
            <a:spLocks noGrp="1"/>
          </p:cNvSpPr>
          <p:nvPr>
            <p:ph type="body" idx="2"/>
          </p:nvPr>
        </p:nvSpPr>
        <p:spPr>
          <a:xfrm>
            <a:off x="6781800" y="428604"/>
            <a:ext cx="1984248" cy="5786478"/>
          </a:xfrm>
        </p:spPr>
        <p:txBody>
          <a:bodyPr>
            <a:normAutofit fontScale="77500" lnSpcReduction="20000"/>
          </a:bodyPr>
          <a:lstStyle/>
          <a:p>
            <a:r>
              <a:rPr lang="ru-RU" b="1" dirty="0" smtClean="0"/>
              <a:t>29 сентября 1943 года призывной комиссией при </a:t>
            </a:r>
            <a:r>
              <a:rPr lang="ru-RU" b="1" dirty="0" err="1" smtClean="0"/>
              <a:t>Горностаевском</a:t>
            </a:r>
            <a:r>
              <a:rPr lang="ru-RU" b="1" dirty="0" smtClean="0"/>
              <a:t> районном военном комиссариате Херсонской области был признан годным к строевой службе и призван на действительную военную службу.</a:t>
            </a:r>
            <a:r>
              <a:rPr lang="ru-RU" dirty="0" smtClean="0"/>
              <a:t/>
            </a:r>
            <a:br>
              <a:rPr lang="ru-RU" dirty="0" smtClean="0"/>
            </a:br>
            <a:endParaRPr lang="ru-RU" dirty="0" smtClean="0"/>
          </a:p>
          <a:p>
            <a:r>
              <a:rPr lang="ru-RU" b="1" dirty="0" smtClean="0">
                <a:solidFill>
                  <a:srgbClr val="FFFF00"/>
                </a:solidFill>
              </a:rPr>
              <a:t>21 декабря 1943 года принял Военную присягу.</a:t>
            </a:r>
            <a:br>
              <a:rPr lang="ru-RU" b="1" dirty="0" smtClean="0">
                <a:solidFill>
                  <a:srgbClr val="FFFF00"/>
                </a:solidFill>
              </a:rPr>
            </a:br>
            <a:r>
              <a:rPr lang="ru-RU" dirty="0" smtClean="0"/>
              <a:t/>
            </a:r>
            <a:br>
              <a:rPr lang="ru-RU" dirty="0" smtClean="0"/>
            </a:br>
            <a:r>
              <a:rPr lang="ru-RU" b="1" dirty="0" smtClean="0">
                <a:solidFill>
                  <a:srgbClr val="FFFF00"/>
                </a:solidFill>
              </a:rPr>
              <a:t>Служил в пехоте… Потом была учеба в Грузии.</a:t>
            </a:r>
            <a:r>
              <a:rPr lang="ru-RU" dirty="0" smtClean="0">
                <a:solidFill>
                  <a:srgbClr val="FFFF00"/>
                </a:solidFill>
              </a:rPr>
              <a:t/>
            </a:r>
            <a:br>
              <a:rPr lang="ru-RU" dirty="0" smtClean="0">
                <a:solidFill>
                  <a:srgbClr val="FFFF00"/>
                </a:solidFill>
              </a:rPr>
            </a:br>
            <a:r>
              <a:rPr lang="ru-RU" dirty="0" smtClean="0">
                <a:solidFill>
                  <a:srgbClr val="FFFF00"/>
                </a:solidFill>
              </a:rPr>
              <a:t/>
            </a:r>
            <a:br>
              <a:rPr lang="ru-RU" dirty="0" smtClean="0">
                <a:solidFill>
                  <a:srgbClr val="FFFF00"/>
                </a:solidFill>
              </a:rPr>
            </a:br>
            <a:r>
              <a:rPr lang="ru-RU" b="1" dirty="0" smtClean="0">
                <a:solidFill>
                  <a:srgbClr val="FFFF00"/>
                </a:solidFill>
              </a:rPr>
              <a:t> Позже были Белоруссия (Брест),Польша…дошел до Варшавы. Там и ранили в первый раз… Подлечили… и опять на фронт.</a:t>
            </a:r>
            <a:endParaRPr lang="ru-RU" dirty="0">
              <a:solidFill>
                <a:srgbClr val="FFFF00"/>
              </a:solidFill>
            </a:endParaRPr>
          </a:p>
        </p:txBody>
      </p:sp>
      <p:sp>
        <p:nvSpPr>
          <p:cNvPr id="2" name="Заголовок 1"/>
          <p:cNvSpPr>
            <a:spLocks noGrp="1"/>
          </p:cNvSpPr>
          <p:nvPr>
            <p:ph type="title"/>
          </p:nvPr>
        </p:nvSpPr>
        <p:spPr/>
        <p:txBody>
          <a:bodyPr>
            <a:normAutofit/>
          </a:bodyPr>
          <a:lstStyle/>
          <a:p>
            <a:r>
              <a:rPr lang="ru-RU" sz="1800" b="1" dirty="0" smtClean="0"/>
              <a:t>	</a:t>
            </a:r>
            <a:r>
              <a:rPr lang="ru-RU" sz="1800" dirty="0" smtClean="0"/>
              <a:t/>
            </a:r>
            <a:br>
              <a:rPr lang="ru-RU" sz="1800" dirty="0" smtClean="0"/>
            </a:br>
            <a:r>
              <a:rPr lang="ru-RU" sz="1800" b="1" dirty="0" smtClean="0"/>
              <a:t>	</a:t>
            </a:r>
            <a:endParaRPr lang="ru-RU" sz="1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IMG_0020.jpg"/>
          <p:cNvPicPr>
            <a:picLocks noGrp="1" noChangeAspect="1"/>
          </p:cNvPicPr>
          <p:nvPr>
            <p:ph sz="quarter" idx="1"/>
          </p:nvPr>
        </p:nvPicPr>
        <p:blipFill>
          <a:blip r:embed="rId2" cstate="print"/>
          <a:stretch>
            <a:fillRect/>
          </a:stretch>
        </p:blipFill>
        <p:spPr>
          <a:xfrm>
            <a:off x="1025236" y="1820487"/>
            <a:ext cx="5112327" cy="2988425"/>
          </a:xfrm>
        </p:spPr>
      </p:pic>
      <p:sp>
        <p:nvSpPr>
          <p:cNvPr id="5" name="Текст 4"/>
          <p:cNvSpPr>
            <a:spLocks noGrp="1"/>
          </p:cNvSpPr>
          <p:nvPr>
            <p:ph type="body" idx="2"/>
          </p:nvPr>
        </p:nvSpPr>
        <p:spPr>
          <a:xfrm>
            <a:off x="6500826" y="1600200"/>
            <a:ext cx="2265222" cy="4400568"/>
          </a:xfrm>
        </p:spPr>
        <p:txBody>
          <a:bodyPr>
            <a:normAutofit fontScale="62500" lnSpcReduction="20000"/>
          </a:bodyPr>
          <a:lstStyle/>
          <a:p>
            <a:r>
              <a:rPr lang="ru-RU" b="1" dirty="0" smtClean="0">
                <a:solidFill>
                  <a:srgbClr val="FFFF00"/>
                </a:solidFill>
              </a:rPr>
              <a:t>Службу начал в 370 Запасном стрелковом полку в сентябре 1943 года.</a:t>
            </a:r>
            <a:r>
              <a:rPr lang="ru-RU" dirty="0" smtClean="0">
                <a:solidFill>
                  <a:srgbClr val="FFFF00"/>
                </a:solidFill>
              </a:rPr>
              <a:t/>
            </a:r>
            <a:br>
              <a:rPr lang="ru-RU" dirty="0" smtClean="0">
                <a:solidFill>
                  <a:srgbClr val="FFFF00"/>
                </a:solidFill>
              </a:rPr>
            </a:br>
            <a:r>
              <a:rPr lang="ru-RU" b="1" dirty="0" smtClean="0">
                <a:solidFill>
                  <a:srgbClr val="FFFF00"/>
                </a:solidFill>
              </a:rPr>
              <a:t>        С 22 октября 1944 по 22 марта 1945 служил стрелком в 1322 стрелковом полку по октябрь 1944 года. Был рядовым.</a:t>
            </a:r>
          </a:p>
          <a:p>
            <a:r>
              <a:rPr lang="ru-RU" b="1" dirty="0" smtClean="0">
                <a:solidFill>
                  <a:srgbClr val="FFFF00"/>
                </a:solidFill>
              </a:rPr>
              <a:t> В марте 1945 года продолжил службу в 1320 стрелковом полку.</a:t>
            </a:r>
            <a:r>
              <a:rPr lang="ru-RU" dirty="0" smtClean="0">
                <a:solidFill>
                  <a:srgbClr val="FFFF00"/>
                </a:solidFill>
              </a:rPr>
              <a:t/>
            </a:r>
            <a:br>
              <a:rPr lang="ru-RU" dirty="0" smtClean="0">
                <a:solidFill>
                  <a:srgbClr val="FFFF00"/>
                </a:solidFill>
              </a:rPr>
            </a:br>
            <a:r>
              <a:rPr lang="ru-RU" dirty="0" smtClean="0">
                <a:solidFill>
                  <a:srgbClr val="FFFF00"/>
                </a:solidFill>
              </a:rPr>
              <a:t>	</a:t>
            </a:r>
            <a:r>
              <a:rPr lang="ru-RU" b="1" dirty="0" smtClean="0">
                <a:solidFill>
                  <a:srgbClr val="FFFF00"/>
                </a:solidFill>
              </a:rPr>
              <a:t>Потом была 136 отдельная стрелковая рота (октябрь 1945 года) и в/</a:t>
            </a:r>
            <a:r>
              <a:rPr lang="ru-RU" b="1" dirty="0" err="1" smtClean="0">
                <a:solidFill>
                  <a:srgbClr val="FFFF00"/>
                </a:solidFill>
              </a:rPr>
              <a:t>п</a:t>
            </a:r>
            <a:r>
              <a:rPr lang="ru-RU" b="1" dirty="0" smtClean="0">
                <a:solidFill>
                  <a:srgbClr val="FFFF00"/>
                </a:solidFill>
              </a:rPr>
              <a:t> 42611 ( апрель 1946 г.)</a:t>
            </a:r>
            <a:r>
              <a:rPr lang="ru-RU" dirty="0" smtClean="0">
                <a:solidFill>
                  <a:srgbClr val="FFFF00"/>
                </a:solidFill>
              </a:rPr>
              <a:t/>
            </a:r>
            <a:br>
              <a:rPr lang="ru-RU" dirty="0" smtClean="0">
                <a:solidFill>
                  <a:srgbClr val="FFFF00"/>
                </a:solidFill>
              </a:rPr>
            </a:br>
            <a:r>
              <a:rPr lang="ru-RU" dirty="0" smtClean="0">
                <a:solidFill>
                  <a:srgbClr val="FFFF00"/>
                </a:solidFill>
              </a:rPr>
              <a:t>	</a:t>
            </a:r>
            <a:r>
              <a:rPr lang="ru-RU" b="1" dirty="0" smtClean="0">
                <a:solidFill>
                  <a:srgbClr val="FFFF00"/>
                </a:solidFill>
              </a:rPr>
              <a:t>На Балтике, 22 марта 1945 года получил второе  ранение обеих ног.  Шесть месяцев провёл в госпитале на Висле (Польша).</a:t>
            </a:r>
            <a:r>
              <a:rPr lang="ru-RU" dirty="0" smtClean="0">
                <a:solidFill>
                  <a:srgbClr val="FFFF00"/>
                </a:solidFill>
              </a:rPr>
              <a:t/>
            </a:r>
            <a:br>
              <a:rPr lang="ru-RU" dirty="0" smtClean="0">
                <a:solidFill>
                  <a:srgbClr val="FFFF00"/>
                </a:solidFill>
              </a:rPr>
            </a:br>
            <a:r>
              <a:rPr lang="ru-RU" b="1" dirty="0" smtClean="0">
                <a:solidFill>
                  <a:srgbClr val="FFFF00"/>
                </a:solidFill>
              </a:rPr>
              <a:t>Вернулся в Россию (г.Муром), потом отправили в город Ковров (Владимирская область). Сопровождал воинские грузы. В 1946 году был в Москве.</a:t>
            </a:r>
            <a:endParaRPr lang="ru-RU" dirty="0">
              <a:solidFill>
                <a:srgbClr val="FFFF00"/>
              </a:solidFill>
            </a:endParaRPr>
          </a:p>
        </p:txBody>
      </p:sp>
      <p:sp>
        <p:nvSpPr>
          <p:cNvPr id="3" name="Заголовок 2"/>
          <p:cNvSpPr>
            <a:spLocks noGrp="1"/>
          </p:cNvSpPr>
          <p:nvPr>
            <p:ph type="title"/>
          </p:nvPr>
        </p:nvSpPr>
        <p:spPr/>
        <p:txBody>
          <a:bodyPr/>
          <a:lstStyle/>
          <a:p>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018.jpg"/>
          <p:cNvPicPr>
            <a:picLocks noGrp="1" noChangeAspect="1"/>
          </p:cNvPicPr>
          <p:nvPr>
            <p:ph idx="1"/>
          </p:nvPr>
        </p:nvPicPr>
        <p:blipFill>
          <a:blip r:embed="rId2" cstate="print"/>
          <a:stretch>
            <a:fillRect/>
          </a:stretch>
        </p:blipFill>
        <p:spPr>
          <a:xfrm>
            <a:off x="1772689" y="1798320"/>
            <a:ext cx="5598622" cy="4023360"/>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вб 2-3.jpg"/>
          <p:cNvPicPr>
            <a:picLocks noGrp="1" noChangeAspect="1"/>
          </p:cNvPicPr>
          <p:nvPr>
            <p:ph sz="quarter" idx="1"/>
          </p:nvPr>
        </p:nvPicPr>
        <p:blipFill>
          <a:blip r:embed="rId2" cstate="print"/>
          <a:stretch>
            <a:fillRect/>
          </a:stretch>
        </p:blipFill>
        <p:spPr>
          <a:xfrm>
            <a:off x="1025236" y="1433945"/>
            <a:ext cx="5112327" cy="3761509"/>
          </a:xfrm>
        </p:spPr>
      </p:pic>
      <p:sp>
        <p:nvSpPr>
          <p:cNvPr id="4" name="Текст 3"/>
          <p:cNvSpPr>
            <a:spLocks noGrp="1"/>
          </p:cNvSpPr>
          <p:nvPr>
            <p:ph type="body" idx="2"/>
          </p:nvPr>
        </p:nvSpPr>
        <p:spPr/>
        <p:txBody>
          <a:bodyPr>
            <a:normAutofit fontScale="77500" lnSpcReduction="20000"/>
          </a:bodyPr>
          <a:lstStyle/>
          <a:p>
            <a:r>
              <a:rPr lang="ru-RU" b="1" dirty="0" smtClean="0">
                <a:solidFill>
                  <a:srgbClr val="FFFF00"/>
                </a:solidFill>
              </a:rPr>
              <a:t>18 мая 1950 года на основании Постановления Совета Министров СССР от 28 января 1950 года демобилизовался в запас.</a:t>
            </a:r>
            <a:br>
              <a:rPr lang="ru-RU" b="1" dirty="0" smtClean="0">
                <a:solidFill>
                  <a:srgbClr val="FFFF00"/>
                </a:solidFill>
              </a:rPr>
            </a:br>
            <a:endParaRPr lang="ru-RU" b="1" dirty="0" smtClean="0">
              <a:solidFill>
                <a:srgbClr val="FFFF00"/>
              </a:solidFill>
            </a:endParaRPr>
          </a:p>
          <a:p>
            <a:r>
              <a:rPr lang="ru-RU" b="1" dirty="0" smtClean="0">
                <a:solidFill>
                  <a:srgbClr val="FFFF00"/>
                </a:solidFill>
              </a:rPr>
              <a:t>О городе Кемерово узнал от брата. Приехал… устроился… и проработал на шахте «Северная» 35 лет.</a:t>
            </a:r>
            <a:endParaRPr lang="ru-RU" dirty="0">
              <a:solidFill>
                <a:srgbClr val="FFFF00"/>
              </a:solidFill>
            </a:endParaRPr>
          </a:p>
        </p:txBody>
      </p:sp>
      <p:sp>
        <p:nvSpPr>
          <p:cNvPr id="2" name="Заголовок 1"/>
          <p:cNvSpPr>
            <a:spLocks noGrp="1"/>
          </p:cNvSpPr>
          <p:nvPr>
            <p:ph type="title"/>
          </p:nvPr>
        </p:nvSpPr>
        <p:spPr/>
        <p:txBody>
          <a:bodyPr>
            <a:normAutofit/>
          </a:bodyPr>
          <a:lstStyle/>
          <a:p>
            <a:r>
              <a:rPr lang="ru-RU" sz="1800" dirty="0" smtClean="0"/>
              <a:t/>
            </a:r>
            <a:br>
              <a:rPr lang="ru-RU" sz="1800" dirty="0" smtClean="0"/>
            </a:br>
            <a:endParaRPr lang="ru-RU"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MG_0007.jpg"/>
          <p:cNvPicPr>
            <a:picLocks noGrp="1" noChangeAspect="1"/>
          </p:cNvPicPr>
          <p:nvPr>
            <p:ph sz="quarter" idx="1"/>
          </p:nvPr>
        </p:nvPicPr>
        <p:blipFill>
          <a:blip r:embed="rId2" cstate="print"/>
          <a:stretch>
            <a:fillRect/>
          </a:stretch>
        </p:blipFill>
        <p:spPr>
          <a:xfrm>
            <a:off x="1393074" y="457200"/>
            <a:ext cx="4376651" cy="5715000"/>
          </a:xfrm>
        </p:spPr>
      </p:pic>
      <p:sp>
        <p:nvSpPr>
          <p:cNvPr id="3" name="Текст 2"/>
          <p:cNvSpPr>
            <a:spLocks noGrp="1"/>
          </p:cNvSpPr>
          <p:nvPr>
            <p:ph type="body" idx="2"/>
          </p:nvPr>
        </p:nvSpPr>
        <p:spPr/>
        <p:txBody>
          <a:bodyPr>
            <a:normAutofit lnSpcReduction="10000"/>
          </a:bodyPr>
          <a:lstStyle/>
          <a:p>
            <a:r>
              <a:rPr lang="ru-RU" b="1" dirty="0" smtClean="0"/>
              <a:t>Награжден орденом Отечественной войны П степени, медалями «За победу над Германией», «30 лет Советской Армии и Флота» и многими юбилейными медалями.</a:t>
            </a:r>
            <a:endParaRPr lang="ru-RU" dirty="0" smtClean="0"/>
          </a:p>
          <a:p>
            <a:endParaRPr lang="ru-RU" dirty="0"/>
          </a:p>
        </p:txBody>
      </p:sp>
      <p:sp>
        <p:nvSpPr>
          <p:cNvPr id="4" name="Заголовок 3"/>
          <p:cNvSpPr>
            <a:spLocks noGrp="1"/>
          </p:cNvSpPr>
          <p:nvPr>
            <p:ph type="title"/>
          </p:nvPr>
        </p:nvSpPr>
        <p:spPr>
          <a:xfrm>
            <a:off x="6786578" y="428604"/>
            <a:ext cx="1981200" cy="1066800"/>
          </a:xfrm>
        </p:spPr>
        <p:txBody>
          <a:bodyPr>
            <a:normAutofit/>
          </a:bodyPr>
          <a:lstStyle/>
          <a:p>
            <a:pPr algn="ctr"/>
            <a:r>
              <a:rPr lang="ru-RU" dirty="0" smtClean="0"/>
              <a:t>Наградной	 материал</a:t>
            </a:r>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Наградной материал </a:t>
            </a:r>
            <a:r>
              <a:rPr lang="ru-RU" dirty="0" err="1" smtClean="0"/>
              <a:t>Жеребного</a:t>
            </a:r>
            <a:r>
              <a:rPr lang="ru-RU" dirty="0" smtClean="0"/>
              <a:t> Михаила Даниловича</a:t>
            </a:r>
            <a:endParaRPr lang="ru-RU" dirty="0"/>
          </a:p>
        </p:txBody>
      </p:sp>
      <p:pic>
        <p:nvPicPr>
          <p:cNvPr id="5" name="Содержимое 4" descr="IMG_0008.jpg"/>
          <p:cNvPicPr>
            <a:picLocks noGrp="1" noChangeAspect="1"/>
          </p:cNvPicPr>
          <p:nvPr>
            <p:ph sz="half" idx="1"/>
          </p:nvPr>
        </p:nvPicPr>
        <p:blipFill>
          <a:blip r:embed="rId2" cstate="print"/>
          <a:stretch>
            <a:fillRect/>
          </a:stretch>
        </p:blipFill>
        <p:spPr>
          <a:xfrm>
            <a:off x="913635" y="1546860"/>
            <a:ext cx="3146367" cy="4526280"/>
          </a:xfrm>
        </p:spPr>
      </p:pic>
      <p:pic>
        <p:nvPicPr>
          <p:cNvPr id="6" name="Содержимое 5" descr="IMG_0024.jpg"/>
          <p:cNvPicPr>
            <a:picLocks noGrp="1" noChangeAspect="1"/>
          </p:cNvPicPr>
          <p:nvPr>
            <p:ph sz="half" idx="2"/>
          </p:nvPr>
        </p:nvPicPr>
        <p:blipFill>
          <a:blip r:embed="rId3" cstate="print"/>
          <a:stretch>
            <a:fillRect/>
          </a:stretch>
        </p:blipFill>
        <p:spPr>
          <a:xfrm>
            <a:off x="5077619" y="1546860"/>
            <a:ext cx="3200400" cy="452628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IMG_0025_NEW.jpg"/>
          <p:cNvPicPr>
            <a:picLocks noGrp="1" noChangeAspect="1"/>
          </p:cNvPicPr>
          <p:nvPr>
            <p:ph sz="quarter" idx="1"/>
          </p:nvPr>
        </p:nvPicPr>
        <p:blipFill>
          <a:blip r:embed="rId2" cstate="print"/>
          <a:stretch>
            <a:fillRect/>
          </a:stretch>
        </p:blipFill>
        <p:spPr>
          <a:xfrm>
            <a:off x="1025236" y="1311332"/>
            <a:ext cx="5112327" cy="4006735"/>
          </a:xfrm>
        </p:spPr>
      </p:pic>
      <p:sp>
        <p:nvSpPr>
          <p:cNvPr id="3" name="Текст 2"/>
          <p:cNvSpPr>
            <a:spLocks noGrp="1"/>
          </p:cNvSpPr>
          <p:nvPr>
            <p:ph type="body" idx="2"/>
          </p:nvPr>
        </p:nvSpPr>
        <p:spPr/>
        <p:txBody>
          <a:bodyPr/>
          <a:lstStyle/>
          <a:p>
            <a:r>
              <a:rPr lang="ru-RU" dirty="0" smtClean="0"/>
              <a:t>Среди известных шахтеров – ветеранов </a:t>
            </a:r>
            <a:r>
              <a:rPr lang="ru-RU" dirty="0" err="1" smtClean="0"/>
              <a:t>ВОв</a:t>
            </a:r>
            <a:endParaRPr lang="ru-RU" dirty="0"/>
          </a:p>
        </p:txBody>
      </p:sp>
      <p:sp>
        <p:nvSpPr>
          <p:cNvPr id="4" name="Заголовок 3"/>
          <p:cNvSpPr>
            <a:spLocks noGrp="1"/>
          </p:cNvSpPr>
          <p:nvPr>
            <p:ph type="title"/>
          </p:nvPr>
        </p:nvSpPr>
        <p:spPr/>
        <p:txBody>
          <a:bodyPr/>
          <a:lstStyle/>
          <a:p>
            <a:r>
              <a:rPr lang="ru-RU" dirty="0" smtClean="0"/>
              <a:t>М. Д. </a:t>
            </a:r>
            <a:r>
              <a:rPr lang="ru-RU" dirty="0" err="1" smtClean="0"/>
              <a:t>Жеребной</a:t>
            </a:r>
            <a:r>
              <a:rPr lang="ru-RU" dirty="0" smtClean="0"/>
              <a:t> </a:t>
            </a:r>
            <a:r>
              <a:rPr lang="ru-RU" sz="1000" dirty="0" smtClean="0"/>
              <a:t>(нижний ряд 3-й слева)</a:t>
            </a:r>
            <a:endParaRPr lang="ru-RU" sz="1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err="1" smtClean="0">
                <a:solidFill>
                  <a:schemeClr val="accent5">
                    <a:lumMod val="75000"/>
                  </a:schemeClr>
                </a:solidFill>
                <a:latin typeface="Arial Black" pitchFamily="34" charset="0"/>
              </a:rPr>
              <a:t>Кочетыгова</a:t>
            </a:r>
            <a:r>
              <a:rPr lang="ru-RU" sz="2800" dirty="0" smtClean="0">
                <a:solidFill>
                  <a:schemeClr val="accent5">
                    <a:lumMod val="75000"/>
                  </a:schemeClr>
                </a:solidFill>
                <a:latin typeface="Arial Black" pitchFamily="34" charset="0"/>
              </a:rPr>
              <a:t>  Николая Ивановича   </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p:txBody>
          <a:bodyPr/>
          <a:lstStyle/>
          <a:p>
            <a:r>
              <a:rPr lang="ru-RU" dirty="0" smtClean="0">
                <a:solidFill>
                  <a:srgbClr val="FFFF00"/>
                </a:solidFill>
              </a:rPr>
              <a:t>Домашний адрес: 15 микрорайон 3-39</a:t>
            </a:r>
          </a:p>
          <a:p>
            <a:r>
              <a:rPr lang="ru-RU" dirty="0" smtClean="0">
                <a:solidFill>
                  <a:srgbClr val="FFFF00"/>
                </a:solidFill>
              </a:rPr>
              <a:t>Телефон: 71-41-17</a:t>
            </a:r>
            <a:endParaRPr lang="ru-RU" dirty="0">
              <a:solidFill>
                <a:srgbClr val="FFFF00"/>
              </a:solidFill>
            </a:endParaRPr>
          </a:p>
        </p:txBody>
      </p:sp>
      <p:sp>
        <p:nvSpPr>
          <p:cNvPr id="3" name="Заголовок 2"/>
          <p:cNvSpPr>
            <a:spLocks noGrp="1"/>
          </p:cNvSpPr>
          <p:nvPr>
            <p:ph type="ctrTitle"/>
          </p:nvPr>
        </p:nvSpPr>
        <p:spPr/>
        <p:txBody>
          <a:bodyPr/>
          <a:lstStyle/>
          <a:p>
            <a:r>
              <a:rPr lang="ru-RU" dirty="0" err="1" smtClean="0">
                <a:solidFill>
                  <a:srgbClr val="FFFF00"/>
                </a:solidFill>
              </a:rPr>
              <a:t>Кочетыгов</a:t>
            </a:r>
            <a:r>
              <a:rPr lang="ru-RU" dirty="0" smtClean="0">
                <a:solidFill>
                  <a:srgbClr val="FFFF00"/>
                </a:solidFill>
              </a:rPr>
              <a:t> </a:t>
            </a:r>
            <a:br>
              <a:rPr lang="ru-RU" dirty="0" smtClean="0">
                <a:solidFill>
                  <a:srgbClr val="FFFF00"/>
                </a:solidFill>
              </a:rPr>
            </a:br>
            <a:r>
              <a:rPr lang="ru-RU" dirty="0" smtClean="0">
                <a:solidFill>
                  <a:srgbClr val="FFFF00"/>
                </a:solidFill>
              </a:rPr>
              <a:t>Николай Иванович</a:t>
            </a:r>
            <a:endParaRPr lang="ru-RU" dirty="0">
              <a:solidFill>
                <a:srgbClr val="FFFF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186766" cy="1490650"/>
          </a:xfrm>
        </p:spPr>
        <p:txBody>
          <a:bodyPr>
            <a:normAutofit fontScale="90000"/>
          </a:bodyPr>
          <a:lstStyle/>
          <a:p>
            <a:pPr algn="ctr"/>
            <a:r>
              <a:rPr lang="ru-RU" sz="2400" dirty="0" smtClean="0">
                <a:solidFill>
                  <a:schemeClr val="accent4">
                    <a:lumMod val="75000"/>
                  </a:schemeClr>
                </a:solidFill>
                <a:latin typeface="Arial Black" pitchFamily="34" charset="0"/>
              </a:rPr>
              <a:t>Таисия Михайловна с боевыми подругами (слева: Антонина </a:t>
            </a:r>
            <a:r>
              <a:rPr lang="ru-RU" sz="2400" dirty="0" err="1" smtClean="0">
                <a:solidFill>
                  <a:schemeClr val="accent4">
                    <a:lumMod val="75000"/>
                  </a:schemeClr>
                </a:solidFill>
                <a:latin typeface="Arial Black" pitchFamily="34" charset="0"/>
              </a:rPr>
              <a:t>Гриничева</a:t>
            </a:r>
            <a:r>
              <a:rPr lang="ru-RU" sz="2400" dirty="0" smtClean="0">
                <a:solidFill>
                  <a:schemeClr val="accent4">
                    <a:lumMod val="75000"/>
                  </a:schemeClr>
                </a:solidFill>
                <a:latin typeface="Arial Black" pitchFamily="34" charset="0"/>
              </a:rPr>
              <a:t> (</a:t>
            </a:r>
            <a:r>
              <a:rPr lang="ru-RU" sz="2400" dirty="0" err="1" smtClean="0">
                <a:solidFill>
                  <a:schemeClr val="accent4">
                    <a:lumMod val="75000"/>
                  </a:schemeClr>
                </a:solidFill>
                <a:latin typeface="Arial Black" pitchFamily="34" charset="0"/>
              </a:rPr>
              <a:t>морзистка</a:t>
            </a:r>
            <a:r>
              <a:rPr lang="ru-RU" sz="2400" dirty="0" smtClean="0">
                <a:solidFill>
                  <a:schemeClr val="accent4">
                    <a:lumMod val="75000"/>
                  </a:schemeClr>
                </a:solidFill>
                <a:latin typeface="Arial Black" pitchFamily="34" charset="0"/>
              </a:rPr>
              <a:t>), Александра , Таисия Михайловна - телефонистки). </a:t>
            </a:r>
            <a:br>
              <a:rPr lang="ru-RU" sz="2400" dirty="0" smtClean="0">
                <a:solidFill>
                  <a:schemeClr val="accent4">
                    <a:lumMod val="75000"/>
                  </a:schemeClr>
                </a:solidFill>
                <a:latin typeface="Arial Black" pitchFamily="34" charset="0"/>
              </a:rPr>
            </a:br>
            <a:r>
              <a:rPr lang="ru-RU" sz="2400" dirty="0" smtClean="0">
                <a:solidFill>
                  <a:schemeClr val="accent4">
                    <a:lumMod val="75000"/>
                  </a:schemeClr>
                </a:solidFill>
                <a:latin typeface="Arial Black" pitchFamily="34" charset="0"/>
              </a:rPr>
              <a:t> Румыния,  г. </a:t>
            </a:r>
            <a:r>
              <a:rPr lang="ru-RU" sz="2400" dirty="0" err="1" smtClean="0">
                <a:solidFill>
                  <a:schemeClr val="accent4">
                    <a:lumMod val="75000"/>
                  </a:schemeClr>
                </a:solidFill>
                <a:latin typeface="Arial Black" pitchFamily="34" charset="0"/>
              </a:rPr>
              <a:t>Клуж</a:t>
            </a:r>
            <a:r>
              <a:rPr lang="ru-RU" sz="2400" dirty="0" smtClean="0">
                <a:solidFill>
                  <a:schemeClr val="accent4">
                    <a:lumMod val="75000"/>
                  </a:schemeClr>
                </a:solidFill>
                <a:latin typeface="Arial Black" pitchFamily="34" charset="0"/>
              </a:rPr>
              <a:t>,  1944г.</a:t>
            </a:r>
            <a:endParaRPr lang="ru-RU" sz="2400" dirty="0">
              <a:solidFill>
                <a:schemeClr val="accent4">
                  <a:lumMod val="75000"/>
                </a:schemeClr>
              </a:solidFill>
              <a:latin typeface="Arial Black" pitchFamily="34" charset="0"/>
            </a:endParaRPr>
          </a:p>
        </p:txBody>
      </p:sp>
      <p:pic>
        <p:nvPicPr>
          <p:cNvPr id="4098" name="Picture 2" descr="C:\Documents and Settings\Музей школы\Рабочий стол\Дима\Переводчикова Таисия Михайловна\101_0945.JPG"/>
          <p:cNvPicPr>
            <a:picLocks noGrp="1" noChangeAspect="1" noChangeArrowheads="1"/>
          </p:cNvPicPr>
          <p:nvPr>
            <p:ph idx="1"/>
          </p:nvPr>
        </p:nvPicPr>
        <p:blipFill>
          <a:blip r:embed="rId2" cstate="print"/>
          <a:srcRect/>
          <a:stretch>
            <a:fillRect/>
          </a:stretch>
        </p:blipFill>
        <p:spPr bwMode="auto">
          <a:xfrm>
            <a:off x="2771800" y="1643050"/>
            <a:ext cx="3159455" cy="467783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101_0984.JPG"/>
          <p:cNvPicPr>
            <a:picLocks noGrp="1" noChangeAspect="1"/>
          </p:cNvPicPr>
          <p:nvPr>
            <p:ph sz="quarter" idx="1"/>
          </p:nvPr>
        </p:nvPicPr>
        <p:blipFill>
          <a:blip r:embed="rId2" cstate="print"/>
          <a:srcRect l="14135" r="12684"/>
          <a:stretch>
            <a:fillRect/>
          </a:stretch>
        </p:blipFill>
        <p:spPr>
          <a:xfrm>
            <a:off x="2285984" y="602672"/>
            <a:ext cx="2643206" cy="5424055"/>
          </a:xfrm>
        </p:spPr>
      </p:pic>
      <p:sp>
        <p:nvSpPr>
          <p:cNvPr id="7" name="Текст 6"/>
          <p:cNvSpPr>
            <a:spLocks noGrp="1"/>
          </p:cNvSpPr>
          <p:nvPr>
            <p:ph type="body" idx="2"/>
          </p:nvPr>
        </p:nvSpPr>
        <p:spPr/>
        <p:txBody>
          <a:bodyPr>
            <a:normAutofit fontScale="77500" lnSpcReduction="20000"/>
          </a:bodyPr>
          <a:lstStyle/>
          <a:p>
            <a:r>
              <a:rPr lang="ru-RU" b="1" dirty="0" smtClean="0"/>
              <a:t>Иванович родился 9 мая 1923 года в селе Жилино Первомайского района Алтайского края.</a:t>
            </a:r>
            <a:endParaRPr lang="ru-RU" dirty="0" smtClean="0"/>
          </a:p>
          <a:p>
            <a:r>
              <a:rPr lang="ru-RU" b="1" dirty="0" smtClean="0"/>
              <a:t>«По радио сообщили, что началась война.</a:t>
            </a:r>
            <a:endParaRPr lang="ru-RU" dirty="0" smtClean="0"/>
          </a:p>
          <a:p>
            <a:r>
              <a:rPr lang="ru-RU" b="1" dirty="0" smtClean="0"/>
              <a:t>Он  успел получить среднее образование     ( 10 классов).</a:t>
            </a:r>
            <a:endParaRPr lang="ru-RU" dirty="0" smtClean="0"/>
          </a:p>
          <a:p>
            <a:r>
              <a:rPr lang="ru-RU" b="1" dirty="0" smtClean="0"/>
              <a:t>Начало войны не предчувствовал, не думал…</a:t>
            </a:r>
            <a:endParaRPr lang="ru-RU" dirty="0" smtClean="0"/>
          </a:p>
          <a:p>
            <a:r>
              <a:rPr lang="ru-RU" b="1" dirty="0" smtClean="0"/>
              <a:t> Был комсомольцем.</a:t>
            </a:r>
            <a:endParaRPr lang="ru-RU" dirty="0" smtClean="0"/>
          </a:p>
          <a:p>
            <a:endParaRPr lang="ru-RU" dirty="0"/>
          </a:p>
        </p:txBody>
      </p:sp>
      <p:sp>
        <p:nvSpPr>
          <p:cNvPr id="5" name="Заголовок 4"/>
          <p:cNvSpPr>
            <a:spLocks noGrp="1"/>
          </p:cNvSpPr>
          <p:nvPr>
            <p:ph type="title"/>
          </p:nvPr>
        </p:nvSpPr>
        <p:spPr/>
        <p:txBody>
          <a:bodyPr/>
          <a:lstStyle/>
          <a:p>
            <a:r>
              <a:rPr lang="ru-RU" dirty="0" err="1" smtClean="0"/>
              <a:t>Кочетыгов</a:t>
            </a:r>
            <a:r>
              <a:rPr lang="ru-RU" dirty="0" smtClean="0"/>
              <a:t> Николай Иванович </a:t>
            </a:r>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643314"/>
            <a:ext cx="8229600" cy="1219200"/>
          </a:xfrm>
        </p:spPr>
        <p:txBody>
          <a:bodyPr>
            <a:noAutofit/>
          </a:bodyPr>
          <a:lstStyle/>
          <a:p>
            <a:r>
              <a:rPr lang="ru-RU" sz="1600" b="1" dirty="0" smtClean="0">
                <a:solidFill>
                  <a:srgbClr val="FFFF00"/>
                </a:solidFill>
                <a:latin typeface="Arial Black" pitchFamily="34" charset="0"/>
              </a:rPr>
              <a:t>Особого страха не было, а было возмущение, ну, как же так!?</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r>
              <a:rPr lang="ru-RU" sz="1600" b="1" dirty="0" smtClean="0">
                <a:solidFill>
                  <a:srgbClr val="FFFF00"/>
                </a:solidFill>
                <a:latin typeface="Arial Black" pitchFamily="34" charset="0"/>
              </a:rPr>
              <a:t>	На фронт идти не боялся.</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r>
              <a:rPr lang="ru-RU" sz="1600" b="1" dirty="0" smtClean="0">
                <a:solidFill>
                  <a:srgbClr val="FFFF00"/>
                </a:solidFill>
                <a:latin typeface="Arial Black" pitchFamily="34" charset="0"/>
              </a:rPr>
              <a:t>	Когда слушал речь Сталина думал о том, что защищать Родину это почетно, что это – норма. Надо, значит пойдём и победим.</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r>
              <a:rPr lang="ru-RU" sz="1600" b="1" dirty="0" smtClean="0">
                <a:solidFill>
                  <a:srgbClr val="FFFF00"/>
                </a:solidFill>
                <a:latin typeface="Arial Black" pitchFamily="34" charset="0"/>
              </a:rPr>
              <a:t>	Призвали в армию 31 декабря 1941 года. В этот день мы купили билеты на спектакль Московского театра оперетты, а мне принесли повестку, где сообщалось, что я должен явиться в военкомат и на комиссию. Захожу, а там врачи сидят кругом. Посмотрели меня и отправили к военкому, а он меня и спрашивает – В училище хочешь?...</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r>
              <a:rPr lang="ru-RU" sz="1600" b="1" dirty="0" smtClean="0">
                <a:solidFill>
                  <a:srgbClr val="FFFF00"/>
                </a:solidFill>
                <a:latin typeface="Arial Black" pitchFamily="34" charset="0"/>
              </a:rPr>
              <a:t>	Так я попал в Белоцерковское военно-пехотное училище, где находился  на обучении с 12 января 1941 года по  июль 1942 года.</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r>
              <a:rPr lang="ru-RU" sz="1600" b="1" dirty="0" smtClean="0">
                <a:solidFill>
                  <a:srgbClr val="FFFF00"/>
                </a:solidFill>
                <a:latin typeface="Arial Black" pitchFamily="34" charset="0"/>
              </a:rPr>
              <a:t>	Получил звание – лейтенант.</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r>
              <a:rPr lang="ru-RU" sz="1600" b="1" dirty="0" smtClean="0">
                <a:solidFill>
                  <a:srgbClr val="FFFF00"/>
                </a:solidFill>
                <a:latin typeface="Arial Black" pitchFamily="34" charset="0"/>
              </a:rPr>
              <a:t>                Стал командиром взвода, но в сентябре 1942 года  был ранен и находился на излечение до августа 1943 года.</a:t>
            </a:r>
            <a:r>
              <a:rPr lang="ru-RU" sz="1600" dirty="0" smtClean="0">
                <a:solidFill>
                  <a:srgbClr val="FFFF00"/>
                </a:solidFill>
                <a:latin typeface="Arial Black" pitchFamily="34" charset="0"/>
              </a:rPr>
              <a:t/>
            </a:r>
            <a:br>
              <a:rPr lang="ru-RU" sz="1600" dirty="0" smtClean="0">
                <a:solidFill>
                  <a:srgbClr val="FFFF00"/>
                </a:solidFill>
                <a:latin typeface="Arial Black" pitchFamily="34" charset="0"/>
              </a:rPr>
            </a:br>
            <a:endParaRPr lang="ru-RU" sz="16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FF00"/>
                </a:solidFill>
                <a:latin typeface="Arial Black" pitchFamily="34" charset="0"/>
              </a:rPr>
              <a:t>Этапы прохождения службы в Вооруженных силах</a:t>
            </a:r>
            <a:endParaRPr lang="ru-RU" dirty="0">
              <a:solidFill>
                <a:srgbClr val="FFFF00"/>
              </a:solidFill>
              <a:latin typeface="Arial Black" pitchFamily="34" charset="0"/>
            </a:endParaRPr>
          </a:p>
        </p:txBody>
      </p:sp>
      <p:pic>
        <p:nvPicPr>
          <p:cNvPr id="6" name="Содержимое 5" descr="101_0975.JPG"/>
          <p:cNvPicPr>
            <a:picLocks noGrp="1" noChangeAspect="1"/>
          </p:cNvPicPr>
          <p:nvPr>
            <p:ph sz="half" idx="1"/>
          </p:nvPr>
        </p:nvPicPr>
        <p:blipFill>
          <a:blip r:embed="rId2" cstate="print"/>
          <a:srcRect r="3691" b="10978"/>
          <a:stretch>
            <a:fillRect/>
          </a:stretch>
        </p:blipFill>
        <p:spPr>
          <a:xfrm>
            <a:off x="466826" y="2467494"/>
            <a:ext cx="3890860" cy="2390266"/>
          </a:xfrm>
        </p:spPr>
      </p:pic>
      <p:pic>
        <p:nvPicPr>
          <p:cNvPr id="7" name="Содержимое 6" descr="101_0976.JPG"/>
          <p:cNvPicPr>
            <a:picLocks noGrp="1" noChangeAspect="1"/>
          </p:cNvPicPr>
          <p:nvPr>
            <p:ph sz="half" idx="2"/>
          </p:nvPr>
        </p:nvPicPr>
        <p:blipFill>
          <a:blip r:embed="rId3" cstate="print"/>
          <a:srcRect r="11942" b="10977"/>
          <a:stretch>
            <a:fillRect/>
          </a:stretch>
        </p:blipFill>
        <p:spPr>
          <a:xfrm>
            <a:off x="4657826" y="2467494"/>
            <a:ext cx="3557512" cy="2390266"/>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0983.JPG"/>
          <p:cNvPicPr>
            <a:picLocks noGrp="1" noChangeAspect="1"/>
          </p:cNvPicPr>
          <p:nvPr>
            <p:ph sz="quarter" idx="1"/>
          </p:nvPr>
        </p:nvPicPr>
        <p:blipFill>
          <a:blip r:embed="rId2" cstate="print"/>
          <a:srcRect l="14135" t="742" r="4773" b="9698"/>
          <a:stretch>
            <a:fillRect/>
          </a:stretch>
        </p:blipFill>
        <p:spPr>
          <a:xfrm>
            <a:off x="2285984" y="642918"/>
            <a:ext cx="2928958" cy="4857784"/>
          </a:xfrm>
        </p:spPr>
      </p:pic>
      <p:sp>
        <p:nvSpPr>
          <p:cNvPr id="3" name="Текст 2"/>
          <p:cNvSpPr>
            <a:spLocks noGrp="1"/>
          </p:cNvSpPr>
          <p:nvPr>
            <p:ph type="body" idx="2"/>
          </p:nvPr>
        </p:nvSpPr>
        <p:spPr>
          <a:xfrm>
            <a:off x="6357950" y="1600200"/>
            <a:ext cx="2408098" cy="4400568"/>
          </a:xfrm>
        </p:spPr>
        <p:txBody>
          <a:bodyPr>
            <a:normAutofit fontScale="25000" lnSpcReduction="20000"/>
          </a:bodyPr>
          <a:lstStyle/>
          <a:p>
            <a:r>
              <a:rPr lang="ru-RU" sz="4400" b="1" dirty="0" smtClean="0">
                <a:solidFill>
                  <a:srgbClr val="FFFF00"/>
                </a:solidFill>
                <a:latin typeface="Arial Black" pitchFamily="34" charset="0"/>
              </a:rPr>
              <a:t>В марте 1945 года служил в органах МВД на должностях начальствующего состава.</a:t>
            </a:r>
            <a:endParaRPr lang="ru-RU" sz="4400" dirty="0" smtClean="0">
              <a:solidFill>
                <a:srgbClr val="FFFF00"/>
              </a:solidFill>
              <a:latin typeface="Arial Black" pitchFamily="34" charset="0"/>
            </a:endParaRPr>
          </a:p>
          <a:p>
            <a:r>
              <a:rPr lang="ru-RU" sz="4400" b="1" dirty="0" smtClean="0">
                <a:solidFill>
                  <a:srgbClr val="FFFF00"/>
                </a:solidFill>
                <a:latin typeface="Arial Black" pitchFamily="34" charset="0"/>
              </a:rPr>
              <a:t>	После училища я был отправлен на </a:t>
            </a:r>
            <a:r>
              <a:rPr lang="ru-RU" sz="4400" b="1" dirty="0" err="1" smtClean="0">
                <a:solidFill>
                  <a:srgbClr val="FFFF00"/>
                </a:solidFill>
                <a:latin typeface="Arial Black" pitchFamily="34" charset="0"/>
              </a:rPr>
              <a:t>Волховский</a:t>
            </a:r>
            <a:r>
              <a:rPr lang="ru-RU" sz="4400" b="1" dirty="0" smtClean="0">
                <a:solidFill>
                  <a:srgbClr val="FFFF00"/>
                </a:solidFill>
                <a:latin typeface="Arial Black" pitchFamily="34" charset="0"/>
              </a:rPr>
              <a:t> фронт.</a:t>
            </a:r>
            <a:endParaRPr lang="ru-RU" sz="4400" dirty="0" smtClean="0">
              <a:solidFill>
                <a:srgbClr val="FFFF00"/>
              </a:solidFill>
              <a:latin typeface="Arial Black" pitchFamily="34" charset="0"/>
            </a:endParaRPr>
          </a:p>
          <a:p>
            <a:r>
              <a:rPr lang="ru-RU" sz="4400" b="1" dirty="0" smtClean="0">
                <a:solidFill>
                  <a:srgbClr val="FFFF00"/>
                </a:solidFill>
                <a:latin typeface="Arial Black" pitchFamily="34" charset="0"/>
              </a:rPr>
              <a:t>	Задача, которая была поставлена перед нами – соединиться с Ленинградским фронтом. Но тогда разблокировать город не удалось. Находились мы тогда на станции </a:t>
            </a:r>
            <a:r>
              <a:rPr lang="ru-RU" sz="4400" b="1" dirty="0" err="1" smtClean="0">
                <a:solidFill>
                  <a:srgbClr val="FFFF00"/>
                </a:solidFill>
                <a:latin typeface="Arial Black" pitchFamily="34" charset="0"/>
              </a:rPr>
              <a:t>Синявино</a:t>
            </a:r>
            <a:r>
              <a:rPr lang="ru-RU" sz="4400" b="1" dirty="0" smtClean="0">
                <a:solidFill>
                  <a:srgbClr val="FFFF00"/>
                </a:solidFill>
                <a:latin typeface="Arial Black" pitchFamily="34" charset="0"/>
              </a:rPr>
              <a:t> Ленинградской области.</a:t>
            </a:r>
            <a:endParaRPr lang="ru-RU" sz="4400" dirty="0" smtClean="0">
              <a:solidFill>
                <a:srgbClr val="FFFF00"/>
              </a:solidFill>
              <a:latin typeface="Arial Black" pitchFamily="34" charset="0"/>
            </a:endParaRPr>
          </a:p>
          <a:p>
            <a:endParaRPr lang="ru-RU" dirty="0"/>
          </a:p>
        </p:txBody>
      </p:sp>
      <p:sp>
        <p:nvSpPr>
          <p:cNvPr id="4" name="Заголовок 3"/>
          <p:cNvSpPr>
            <a:spLocks noGrp="1"/>
          </p:cNvSpPr>
          <p:nvPr>
            <p:ph type="title"/>
          </p:nvPr>
        </p:nvSpPr>
        <p:spPr>
          <a:xfrm>
            <a:off x="5786446" y="457200"/>
            <a:ext cx="2976554" cy="1066800"/>
          </a:xfrm>
        </p:spPr>
        <p:txBody>
          <a:bodyPr/>
          <a:lstStyle/>
          <a:p>
            <a:r>
              <a:rPr lang="ru-RU" dirty="0" smtClean="0">
                <a:solidFill>
                  <a:srgbClr val="FFFF00"/>
                </a:solidFill>
                <a:latin typeface="Arial Black" pitchFamily="34" charset="0"/>
              </a:rPr>
              <a:t>ст. лейтенант </a:t>
            </a:r>
            <a:r>
              <a:rPr lang="ru-RU" dirty="0" err="1" smtClean="0">
                <a:solidFill>
                  <a:srgbClr val="FFFF00"/>
                </a:solidFill>
                <a:latin typeface="Arial Black" pitchFamily="34" charset="0"/>
              </a:rPr>
              <a:t>Кочетыгов</a:t>
            </a:r>
            <a:endParaRPr lang="ru-RU"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0978.JPG"/>
          <p:cNvPicPr>
            <a:picLocks noGrp="1" noChangeAspect="1"/>
          </p:cNvPicPr>
          <p:nvPr>
            <p:ph sz="quarter" idx="1"/>
          </p:nvPr>
        </p:nvPicPr>
        <p:blipFill>
          <a:blip r:embed="rId2" cstate="print"/>
          <a:srcRect r="1279" b="13064"/>
          <a:stretch>
            <a:fillRect/>
          </a:stretch>
        </p:blipFill>
        <p:spPr>
          <a:xfrm>
            <a:off x="1025236" y="1612669"/>
            <a:ext cx="5046962" cy="2959339"/>
          </a:xfrm>
        </p:spPr>
      </p:pic>
      <p:sp>
        <p:nvSpPr>
          <p:cNvPr id="3" name="Текст 2"/>
          <p:cNvSpPr>
            <a:spLocks noGrp="1"/>
          </p:cNvSpPr>
          <p:nvPr>
            <p:ph type="body" idx="2"/>
          </p:nvPr>
        </p:nvSpPr>
        <p:spPr/>
        <p:txBody>
          <a:bodyPr/>
          <a:lstStyle/>
          <a:p>
            <a:r>
              <a:rPr lang="ru-RU" dirty="0" smtClean="0"/>
              <a:t>Первая послевоенная фотография</a:t>
            </a:r>
            <a:endParaRPr lang="ru-RU" dirty="0"/>
          </a:p>
        </p:txBody>
      </p:sp>
      <p:sp>
        <p:nvSpPr>
          <p:cNvPr id="4" name="Заголовок 3"/>
          <p:cNvSpPr>
            <a:spLocks noGrp="1"/>
          </p:cNvSpPr>
          <p:nvPr>
            <p:ph type="title"/>
          </p:nvPr>
        </p:nvSpPr>
        <p:spPr/>
        <p:txBody>
          <a:bodyPr/>
          <a:lstStyle/>
          <a:p>
            <a:r>
              <a:rPr lang="ru-RU" dirty="0" smtClean="0"/>
              <a:t>Николай Иванович с семьей</a:t>
            </a:r>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428604"/>
            <a:ext cx="8229600" cy="1219200"/>
          </a:xfrm>
        </p:spPr>
        <p:txBody>
          <a:bodyPr>
            <a:normAutofit fontScale="90000"/>
          </a:bodyPr>
          <a:lstStyle/>
          <a:p>
            <a:r>
              <a:rPr lang="ru-RU" dirty="0" smtClean="0">
                <a:solidFill>
                  <a:srgbClr val="FFFF00"/>
                </a:solidFill>
              </a:rPr>
              <a:t>Послевоенная служба в органах МВД</a:t>
            </a:r>
            <a:br>
              <a:rPr lang="ru-RU" dirty="0" smtClean="0">
                <a:solidFill>
                  <a:srgbClr val="FFFF00"/>
                </a:solidFill>
              </a:rPr>
            </a:br>
            <a:endParaRPr lang="ru-RU" dirty="0">
              <a:solidFill>
                <a:srgbClr val="FFFF00"/>
              </a:solidFill>
            </a:endParaRPr>
          </a:p>
        </p:txBody>
      </p:sp>
      <p:pic>
        <p:nvPicPr>
          <p:cNvPr id="5" name="Содержимое 4" descr="101_0982.JPG"/>
          <p:cNvPicPr>
            <a:picLocks noGrp="1" noChangeAspect="1"/>
          </p:cNvPicPr>
          <p:nvPr>
            <p:ph sz="half" idx="1"/>
          </p:nvPr>
        </p:nvPicPr>
        <p:blipFill>
          <a:blip r:embed="rId2" cstate="print"/>
          <a:srcRect r="1923" b="13638"/>
          <a:stretch>
            <a:fillRect/>
          </a:stretch>
        </p:blipFill>
        <p:spPr>
          <a:xfrm>
            <a:off x="466826" y="2467494"/>
            <a:ext cx="3962298" cy="2318828"/>
          </a:xfrm>
        </p:spPr>
      </p:pic>
      <p:pic>
        <p:nvPicPr>
          <p:cNvPr id="6" name="Содержимое 5" descr="101_0985.JPG"/>
          <p:cNvPicPr>
            <a:picLocks noGrp="1" noChangeAspect="1"/>
          </p:cNvPicPr>
          <p:nvPr>
            <p:ph sz="half" idx="2"/>
          </p:nvPr>
        </p:nvPicPr>
        <p:blipFill>
          <a:blip r:embed="rId3" cstate="print"/>
          <a:stretch>
            <a:fillRect/>
          </a:stretch>
        </p:blipFill>
        <p:spPr>
          <a:xfrm>
            <a:off x="4657826" y="3030682"/>
            <a:ext cx="4039985" cy="1558636"/>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solidFill>
                  <a:srgbClr val="FFFF00"/>
                </a:solidFill>
                <a:latin typeface="Arial Black" pitchFamily="34" charset="0"/>
              </a:rPr>
              <a:t>Наградной материал</a:t>
            </a:r>
            <a:endParaRPr lang="ru-RU" dirty="0">
              <a:solidFill>
                <a:srgbClr val="FFFF00"/>
              </a:solidFill>
              <a:latin typeface="Arial Black" pitchFamily="34" charset="0"/>
            </a:endParaRPr>
          </a:p>
        </p:txBody>
      </p:sp>
      <p:pic>
        <p:nvPicPr>
          <p:cNvPr id="6" name="Содержимое 5" descr="101_0987.JPG"/>
          <p:cNvPicPr>
            <a:picLocks noGrp="1" noChangeAspect="1"/>
          </p:cNvPicPr>
          <p:nvPr>
            <p:ph sz="half" idx="1"/>
          </p:nvPr>
        </p:nvPicPr>
        <p:blipFill>
          <a:blip r:embed="rId2" cstate="print"/>
          <a:srcRect r="2585" b="12088"/>
          <a:stretch>
            <a:fillRect/>
          </a:stretch>
        </p:blipFill>
        <p:spPr>
          <a:xfrm rot="5400000">
            <a:off x="4494738" y="2254139"/>
            <a:ext cx="4323958" cy="2597800"/>
          </a:xfrm>
        </p:spPr>
      </p:pic>
      <p:pic>
        <p:nvPicPr>
          <p:cNvPr id="7" name="Содержимое 6" descr="101_0986.JPG"/>
          <p:cNvPicPr>
            <a:picLocks noGrp="1" noChangeAspect="1"/>
          </p:cNvPicPr>
          <p:nvPr>
            <p:ph sz="half" idx="2"/>
          </p:nvPr>
        </p:nvPicPr>
        <p:blipFill>
          <a:blip r:embed="rId3" cstate="print"/>
          <a:srcRect l="14286" r="7143" b="1312"/>
          <a:stretch>
            <a:fillRect/>
          </a:stretch>
        </p:blipFill>
        <p:spPr>
          <a:xfrm>
            <a:off x="1071538" y="1338680"/>
            <a:ext cx="2357454" cy="4447774"/>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101_0980.JPG"/>
          <p:cNvPicPr>
            <a:picLocks noGrp="1" noChangeAspect="1"/>
          </p:cNvPicPr>
          <p:nvPr>
            <p:ph sz="half" idx="1"/>
          </p:nvPr>
        </p:nvPicPr>
        <p:blipFill>
          <a:blip r:embed="rId2" cstate="print"/>
          <a:srcRect t="9091" b="11364"/>
          <a:stretch>
            <a:fillRect/>
          </a:stretch>
        </p:blipFill>
        <p:spPr>
          <a:xfrm rot="5400000">
            <a:off x="-324819" y="2519982"/>
            <a:ext cx="4721539" cy="2500330"/>
          </a:xfrm>
        </p:spPr>
      </p:pic>
      <p:pic>
        <p:nvPicPr>
          <p:cNvPr id="6" name="Содержимое 5" descr="101_0987.JPG"/>
          <p:cNvPicPr>
            <a:picLocks noGrp="1" noChangeAspect="1"/>
          </p:cNvPicPr>
          <p:nvPr>
            <p:ph sz="half" idx="2"/>
          </p:nvPr>
        </p:nvPicPr>
        <p:blipFill>
          <a:blip r:embed="rId3" cstate="print"/>
          <a:srcRect b="11458"/>
          <a:stretch>
            <a:fillRect/>
          </a:stretch>
        </p:blipFill>
        <p:spPr>
          <a:xfrm>
            <a:off x="4929191" y="1524000"/>
            <a:ext cx="3270488" cy="404814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pic>
        <p:nvPicPr>
          <p:cNvPr id="5" name="Содержимое 4" descr="101_0989.JPG"/>
          <p:cNvPicPr>
            <a:picLocks noGrp="1" noChangeAspect="1"/>
          </p:cNvPicPr>
          <p:nvPr>
            <p:ph sz="half" idx="1"/>
          </p:nvPr>
        </p:nvPicPr>
        <p:blipFill>
          <a:blip r:embed="rId2" cstate="print"/>
          <a:srcRect b="16299"/>
          <a:stretch>
            <a:fillRect/>
          </a:stretch>
        </p:blipFill>
        <p:spPr>
          <a:xfrm rot="5400000">
            <a:off x="428596" y="2643182"/>
            <a:ext cx="4039985" cy="2247390"/>
          </a:xfrm>
        </p:spPr>
      </p:pic>
      <p:pic>
        <p:nvPicPr>
          <p:cNvPr id="8" name="Содержимое 7" descr="101_0989.JPG"/>
          <p:cNvPicPr>
            <a:picLocks noGrp="1" noChangeAspect="1"/>
          </p:cNvPicPr>
          <p:nvPr>
            <p:ph sz="half" idx="2"/>
          </p:nvPr>
        </p:nvPicPr>
        <p:blipFill>
          <a:blip r:embed="rId3" cstate="print"/>
          <a:srcRect b="12763"/>
          <a:stretch>
            <a:fillRect/>
          </a:stretch>
        </p:blipFill>
        <p:spPr>
          <a:xfrm>
            <a:off x="4500562" y="2500306"/>
            <a:ext cx="4059238" cy="2357454"/>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9" name="Содержимое 8" descr="IMG_0027_0001.jpg"/>
          <p:cNvPicPr>
            <a:picLocks noGrp="1" noChangeAspect="1"/>
          </p:cNvPicPr>
          <p:nvPr>
            <p:ph sz="half" idx="1"/>
          </p:nvPr>
        </p:nvPicPr>
        <p:blipFill>
          <a:blip r:embed="rId2" cstate="print"/>
          <a:stretch>
            <a:fillRect/>
          </a:stretch>
        </p:blipFill>
        <p:spPr>
          <a:xfrm>
            <a:off x="1052873" y="1546860"/>
            <a:ext cx="2867891" cy="4526280"/>
          </a:xfrm>
        </p:spPr>
      </p:pic>
      <p:pic>
        <p:nvPicPr>
          <p:cNvPr id="10" name="Содержимое 9" descr="IMG_0026_0001.jpg"/>
          <p:cNvPicPr>
            <a:picLocks noGrp="1" noChangeAspect="1"/>
          </p:cNvPicPr>
          <p:nvPr>
            <p:ph sz="half" idx="2"/>
          </p:nvPr>
        </p:nvPicPr>
        <p:blipFill>
          <a:blip r:embed="rId3" cstate="print"/>
          <a:stretch>
            <a:fillRect/>
          </a:stretch>
        </p:blipFill>
        <p:spPr>
          <a:xfrm>
            <a:off x="5123339" y="1546860"/>
            <a:ext cx="3108960" cy="452628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015_NEW.jpg"/>
          <p:cNvPicPr>
            <a:picLocks noGrp="1" noChangeAspect="1"/>
          </p:cNvPicPr>
          <p:nvPr>
            <p:ph idx="1"/>
          </p:nvPr>
        </p:nvPicPr>
        <p:blipFill>
          <a:blip r:embed="rId2" cstate="print"/>
          <a:srcRect l="2877" t="1041" r="2877" b="5208"/>
          <a:stretch>
            <a:fillRect/>
          </a:stretch>
        </p:blipFill>
        <p:spPr>
          <a:xfrm>
            <a:off x="3214678" y="1571612"/>
            <a:ext cx="3000396" cy="4737468"/>
          </a:xfrm>
          <a:prstGeom prst="rect">
            <a:avLst/>
          </a:prstGeom>
          <a:ln>
            <a:noFill/>
          </a:ln>
          <a:effectLst>
            <a:softEdge rad="112500"/>
          </a:effectLst>
        </p:spPr>
      </p:pic>
      <p:sp>
        <p:nvSpPr>
          <p:cNvPr id="2" name="Заголовок 1"/>
          <p:cNvSpPr>
            <a:spLocks noGrp="1"/>
          </p:cNvSpPr>
          <p:nvPr>
            <p:ph type="title"/>
          </p:nvPr>
        </p:nvSpPr>
        <p:spPr/>
        <p:txBody>
          <a:bodyPr>
            <a:normAutofit fontScale="90000"/>
          </a:bodyPr>
          <a:lstStyle/>
          <a:p>
            <a:pPr algn="ctr"/>
            <a:r>
              <a:rPr lang="ru-RU" dirty="0" smtClean="0">
                <a:solidFill>
                  <a:schemeClr val="accent4">
                    <a:lumMod val="75000"/>
                  </a:schemeClr>
                </a:solidFill>
              </a:rPr>
              <a:t>Таисия Михайловна с боевой подругой</a:t>
            </a:r>
            <a:endParaRPr lang="ru-RU" sz="2200"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28596" y="2143116"/>
            <a:ext cx="8229600" cy="1219200"/>
          </a:xfrm>
        </p:spPr>
        <p:txBody>
          <a:bodyPr>
            <a:normAutofit fontScale="90000"/>
          </a:bodyPr>
          <a:lstStyle/>
          <a:p>
            <a:pPr algn="ctr"/>
            <a:r>
              <a:rPr lang="ru-RU" i="1" dirty="0" smtClean="0">
                <a:solidFill>
                  <a:srgbClr val="FFFF00"/>
                </a:solidFill>
                <a:latin typeface="Arial Black" pitchFamily="34" charset="0"/>
              </a:rPr>
              <a:t>Стихи написанные Николаем Ивановичем в разные годы жизни </a:t>
            </a:r>
            <a:endParaRPr lang="ru-RU" i="1"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857232"/>
            <a:ext cx="7924800" cy="474347"/>
          </a:xfrm>
        </p:spPr>
        <p:txBody>
          <a:bodyPr/>
          <a:lstStyle/>
          <a:p>
            <a:r>
              <a:rPr lang="ru-RU" sz="1600" b="1" i="1" dirty="0" smtClean="0"/>
              <a:t>Весна 1945 года</a:t>
            </a:r>
            <a:r>
              <a:rPr lang="ru-RU" sz="1600" i="1" dirty="0" smtClean="0"/>
              <a:t/>
            </a:r>
            <a:br>
              <a:rPr lang="ru-RU" sz="1600" i="1" dirty="0" smtClean="0"/>
            </a:br>
            <a:r>
              <a:rPr lang="ru-RU" sz="1600" b="1" i="1" dirty="0" smtClean="0"/>
              <a:t> </a:t>
            </a:r>
            <a:r>
              <a:rPr lang="ru-RU" sz="1600" i="1" dirty="0" smtClean="0"/>
              <a:t/>
            </a:r>
            <a:br>
              <a:rPr lang="ru-RU" sz="1600" i="1" dirty="0" smtClean="0"/>
            </a:br>
            <a:endParaRPr lang="ru-RU" sz="1600" i="1" dirty="0"/>
          </a:p>
        </p:txBody>
      </p:sp>
      <p:sp>
        <p:nvSpPr>
          <p:cNvPr id="3" name="Текст 2"/>
          <p:cNvSpPr>
            <a:spLocks noGrp="1"/>
          </p:cNvSpPr>
          <p:nvPr>
            <p:ph type="body" idx="1"/>
          </p:nvPr>
        </p:nvSpPr>
        <p:spPr>
          <a:xfrm>
            <a:off x="500034" y="857232"/>
            <a:ext cx="8281990" cy="3429024"/>
          </a:xfrm>
        </p:spPr>
        <p:txBody>
          <a:bodyPr>
            <a:noAutofit/>
          </a:bodyPr>
          <a:lstStyle/>
          <a:p>
            <a:r>
              <a:rPr lang="ru-RU" sz="1000" b="1" i="1" dirty="0" smtClean="0"/>
              <a:t>9 Мая родная страна</a:t>
            </a:r>
            <a:endParaRPr lang="ru-RU" sz="1000" i="1" dirty="0" smtClean="0"/>
          </a:p>
          <a:p>
            <a:r>
              <a:rPr lang="ru-RU" sz="1000" b="1" i="1" dirty="0" smtClean="0"/>
              <a:t>Отметит великую дату.</a:t>
            </a:r>
            <a:endParaRPr lang="ru-RU" sz="1000" i="1" dirty="0" smtClean="0"/>
          </a:p>
          <a:p>
            <a:r>
              <a:rPr lang="ru-RU" sz="1000" b="1" i="1" dirty="0" smtClean="0"/>
              <a:t>Окончилась страшная в мире война</a:t>
            </a:r>
            <a:endParaRPr lang="ru-RU" sz="1000" i="1" dirty="0" smtClean="0"/>
          </a:p>
          <a:p>
            <a:r>
              <a:rPr lang="ru-RU" sz="1000" b="1" i="1" dirty="0" smtClean="0"/>
              <a:t>И славу поём мы солдату!</a:t>
            </a:r>
            <a:endParaRPr lang="ru-RU" sz="1000" i="1" dirty="0" smtClean="0"/>
          </a:p>
          <a:p>
            <a:r>
              <a:rPr lang="ru-RU" sz="1000" b="1" i="1" dirty="0" smtClean="0"/>
              <a:t>	Для нас этот праздник – свершенье надежд,</a:t>
            </a:r>
            <a:endParaRPr lang="ru-RU" sz="1000" i="1" dirty="0" smtClean="0"/>
          </a:p>
          <a:p>
            <a:r>
              <a:rPr lang="ru-RU" sz="1000" b="1" i="1" dirty="0" smtClean="0"/>
              <a:t>	День славы родному народу.</a:t>
            </a:r>
            <a:endParaRPr lang="ru-RU" sz="1000" i="1" dirty="0" smtClean="0"/>
          </a:p>
          <a:p>
            <a:r>
              <a:rPr lang="ru-RU" sz="1000" b="1" i="1" dirty="0" smtClean="0"/>
              <a:t>	День памяти тех, кто отдал свою жизнь</a:t>
            </a:r>
            <a:endParaRPr lang="ru-RU" sz="1000" i="1" dirty="0" smtClean="0"/>
          </a:p>
          <a:p>
            <a:r>
              <a:rPr lang="ru-RU" sz="1000" b="1" i="1" dirty="0" smtClean="0"/>
              <a:t>	За Родину Мать и свободу.</a:t>
            </a:r>
            <a:endParaRPr lang="ru-RU" sz="1000" i="1" dirty="0" smtClean="0"/>
          </a:p>
          <a:p>
            <a:r>
              <a:rPr lang="ru-RU" sz="1000" b="1" i="1" dirty="0" smtClean="0"/>
              <a:t>Кто вёл нас к Победе, кто нас вдохновлял,</a:t>
            </a:r>
            <a:endParaRPr lang="ru-RU" sz="1000" i="1" dirty="0" smtClean="0"/>
          </a:p>
          <a:p>
            <a:r>
              <a:rPr lang="ru-RU" sz="1000" b="1" i="1" dirty="0" smtClean="0"/>
              <a:t>Кого больше всех мы любили?</a:t>
            </a:r>
            <a:endParaRPr lang="ru-RU" sz="1000" i="1" dirty="0" smtClean="0"/>
          </a:p>
          <a:p>
            <a:r>
              <a:rPr lang="ru-RU" sz="1000" b="1" i="1" dirty="0" smtClean="0"/>
              <a:t>Мы верили ей, да и верим сейчас</a:t>
            </a:r>
            <a:endParaRPr lang="ru-RU" sz="1000" i="1" dirty="0" smtClean="0"/>
          </a:p>
          <a:p>
            <a:r>
              <a:rPr lang="ru-RU" sz="1000" b="1" i="1" dirty="0" smtClean="0"/>
              <a:t>Хотя её грязью облили.</a:t>
            </a:r>
            <a:endParaRPr lang="ru-RU" sz="1000" i="1" dirty="0" smtClean="0"/>
          </a:p>
          <a:p>
            <a:r>
              <a:rPr lang="ru-RU" sz="1000" b="1" i="1" dirty="0" smtClean="0"/>
              <a:t>	Мы помним тяжелые те времена</a:t>
            </a:r>
            <a:endParaRPr lang="ru-RU" sz="1000" i="1" dirty="0" smtClean="0"/>
          </a:p>
          <a:p>
            <a:r>
              <a:rPr lang="ru-RU" sz="1000" b="1" i="1" dirty="0" smtClean="0"/>
              <a:t>	Порой невтерпеж было очень.</a:t>
            </a:r>
            <a:endParaRPr lang="ru-RU" sz="1000" i="1" dirty="0" smtClean="0"/>
          </a:p>
          <a:p>
            <a:r>
              <a:rPr lang="ru-RU" sz="1000" b="1" i="1" dirty="0" smtClean="0"/>
              <a:t>	Былого единства не помнит страна.</a:t>
            </a:r>
            <a:endParaRPr lang="ru-RU" sz="1000" i="1" dirty="0" smtClean="0"/>
          </a:p>
          <a:p>
            <a:r>
              <a:rPr lang="ru-RU" sz="1000" b="1" i="1" dirty="0" smtClean="0"/>
              <a:t>	Война испытанье на прочность.</a:t>
            </a:r>
            <a:endParaRPr lang="ru-RU" sz="1000" i="1" dirty="0" smtClean="0"/>
          </a:p>
          <a:p>
            <a:r>
              <a:rPr lang="ru-RU" sz="1000" b="1" i="1" dirty="0" smtClean="0"/>
              <a:t>Была дисциплина в тылу, на войне,</a:t>
            </a:r>
            <a:endParaRPr lang="ru-RU" sz="1000" i="1" dirty="0" smtClean="0"/>
          </a:p>
          <a:p>
            <a:r>
              <a:rPr lang="ru-RU" sz="1000" b="1" i="1" dirty="0" smtClean="0"/>
              <a:t>А ценности старые были.</a:t>
            </a:r>
            <a:endParaRPr lang="ru-RU" sz="1000" i="1" dirty="0" smtClean="0"/>
          </a:p>
          <a:p>
            <a:r>
              <a:rPr lang="ru-RU" sz="1000" b="1" i="1" dirty="0" smtClean="0"/>
              <a:t>Мы все, как один, помогали стране,</a:t>
            </a:r>
            <a:endParaRPr lang="ru-RU" sz="1000" i="1" dirty="0" smtClean="0"/>
          </a:p>
          <a:p>
            <a:r>
              <a:rPr lang="ru-RU" sz="1000" b="1" i="1" dirty="0" smtClean="0"/>
              <a:t>И как результат – победили.</a:t>
            </a:r>
            <a:endParaRPr lang="ru-RU" sz="1000"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0990.JPG"/>
          <p:cNvPicPr>
            <a:picLocks noGrp="1" noChangeAspect="1"/>
          </p:cNvPicPr>
          <p:nvPr>
            <p:ph idx="1"/>
          </p:nvPr>
        </p:nvPicPr>
        <p:blipFill>
          <a:blip r:embed="rId2" cstate="print"/>
          <a:srcRect b="8333"/>
          <a:stretch>
            <a:fillRect/>
          </a:stretch>
        </p:blipFill>
        <p:spPr>
          <a:xfrm>
            <a:off x="3050690" y="1524000"/>
            <a:ext cx="3042619" cy="4191016"/>
          </a:xfrm>
        </p:spPr>
      </p:pic>
      <p:sp>
        <p:nvSpPr>
          <p:cNvPr id="2" name="Заголовок 1"/>
          <p:cNvSpPr>
            <a:spLocks noGrp="1"/>
          </p:cNvSpPr>
          <p:nvPr>
            <p:ph type="title"/>
          </p:nvPr>
        </p:nvSpPr>
        <p:spPr/>
        <p:txBody>
          <a:bodyPr/>
          <a:lstStyle/>
          <a:p>
            <a:r>
              <a:rPr lang="ru-RU" dirty="0" smtClean="0">
                <a:solidFill>
                  <a:srgbClr val="FFFF00"/>
                </a:solidFill>
              </a:rPr>
              <a:t>«Весна 1995 года»</a:t>
            </a:r>
            <a:endParaRPr lang="ru-RU" dirty="0">
              <a:solidFill>
                <a:srgbClr val="FFFF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428604"/>
            <a:ext cx="7924800" cy="428628"/>
          </a:xfrm>
        </p:spPr>
        <p:txBody>
          <a:bodyPr/>
          <a:lstStyle/>
          <a:p>
            <a:r>
              <a:rPr lang="ru-RU" sz="1600" b="1" i="1" dirty="0" smtClean="0"/>
              <a:t>9 МАЯ 1998 года. ДЕНЬ ПОБЕДЫ (53 годовщина)</a:t>
            </a:r>
            <a:r>
              <a:rPr lang="ru-RU" sz="1600" i="1" dirty="0" smtClean="0"/>
              <a:t/>
            </a:r>
            <a:br>
              <a:rPr lang="ru-RU" sz="1600" i="1" dirty="0" smtClean="0"/>
            </a:br>
            <a:endParaRPr lang="ru-RU" sz="1600" i="1" dirty="0"/>
          </a:p>
        </p:txBody>
      </p:sp>
      <p:sp>
        <p:nvSpPr>
          <p:cNvPr id="3" name="Текст 2"/>
          <p:cNvSpPr>
            <a:spLocks noGrp="1"/>
          </p:cNvSpPr>
          <p:nvPr>
            <p:ph type="body" idx="1"/>
          </p:nvPr>
        </p:nvSpPr>
        <p:spPr>
          <a:xfrm>
            <a:off x="714348" y="642918"/>
            <a:ext cx="7924800" cy="5000660"/>
          </a:xfrm>
        </p:spPr>
        <p:txBody>
          <a:bodyPr>
            <a:normAutofit fontScale="62500" lnSpcReduction="20000"/>
          </a:bodyPr>
          <a:lstStyle/>
          <a:p>
            <a:r>
              <a:rPr lang="ru-RU" b="1" i="1" dirty="0" smtClean="0"/>
              <a:t> </a:t>
            </a:r>
            <a:endParaRPr lang="ru-RU" i="1" dirty="0" smtClean="0"/>
          </a:p>
          <a:p>
            <a:r>
              <a:rPr lang="ru-RU" b="1" i="1" dirty="0" smtClean="0"/>
              <a:t>Полсотни третий раз подряд</a:t>
            </a:r>
            <a:endParaRPr lang="ru-RU" i="1" dirty="0" smtClean="0"/>
          </a:p>
          <a:p>
            <a:r>
              <a:rPr lang="ru-RU" b="1" i="1" dirty="0" smtClean="0"/>
              <a:t>Мы день Победы отмечаем.</a:t>
            </a:r>
            <a:endParaRPr lang="ru-RU" i="1" dirty="0" smtClean="0"/>
          </a:p>
          <a:p>
            <a:r>
              <a:rPr lang="ru-RU" b="1" i="1" dirty="0" smtClean="0"/>
              <a:t>И каждый раз, как на парад,</a:t>
            </a:r>
            <a:endParaRPr lang="ru-RU" i="1" dirty="0" smtClean="0"/>
          </a:p>
          <a:p>
            <a:r>
              <a:rPr lang="ru-RU" b="1" i="1" dirty="0" smtClean="0"/>
              <a:t>Свои награды примеряем.</a:t>
            </a:r>
            <a:endParaRPr lang="ru-RU" i="1" dirty="0" smtClean="0"/>
          </a:p>
          <a:p>
            <a:r>
              <a:rPr lang="ru-RU" b="1" i="1" dirty="0" smtClean="0"/>
              <a:t>Здесь те, кто в трудную годину</a:t>
            </a:r>
            <a:endParaRPr lang="ru-RU" i="1" dirty="0" smtClean="0"/>
          </a:p>
          <a:p>
            <a:r>
              <a:rPr lang="ru-RU" b="1" i="1" dirty="0" smtClean="0"/>
              <a:t>На фронте жизнью рисковал,</a:t>
            </a:r>
            <a:endParaRPr lang="ru-RU" i="1" dirty="0" smtClean="0"/>
          </a:p>
          <a:p>
            <a:r>
              <a:rPr lang="ru-RU" b="1" i="1" dirty="0" smtClean="0"/>
              <a:t>А кто в тылу и днём и ночью</a:t>
            </a:r>
            <a:endParaRPr lang="ru-RU" i="1" dirty="0" smtClean="0"/>
          </a:p>
          <a:p>
            <a:r>
              <a:rPr lang="ru-RU" b="1" i="1" dirty="0" smtClean="0"/>
              <a:t>Трудом оружие ковал</a:t>
            </a:r>
            <a:endParaRPr lang="ru-RU" i="1" dirty="0" smtClean="0"/>
          </a:p>
          <a:p>
            <a:r>
              <a:rPr lang="ru-RU" b="1" i="1" dirty="0" smtClean="0"/>
              <a:t>Как велика заслуга Ваша</a:t>
            </a:r>
            <a:endParaRPr lang="ru-RU" i="1" dirty="0" smtClean="0"/>
          </a:p>
          <a:p>
            <a:r>
              <a:rPr lang="ru-RU" b="1" i="1" dirty="0" smtClean="0"/>
              <a:t>Перед народом и страной!</a:t>
            </a:r>
            <a:endParaRPr lang="ru-RU" i="1" dirty="0" smtClean="0"/>
          </a:p>
          <a:p>
            <a:r>
              <a:rPr lang="ru-RU" b="1" i="1" dirty="0" smtClean="0"/>
              <a:t>И как важна Победа наша</a:t>
            </a:r>
            <a:endParaRPr lang="ru-RU" i="1" dirty="0" smtClean="0"/>
          </a:p>
          <a:p>
            <a:r>
              <a:rPr lang="ru-RU" b="1" i="1" dirty="0" smtClean="0"/>
              <a:t>Над злой коричневой чумой.</a:t>
            </a:r>
            <a:endParaRPr lang="ru-RU" i="1" dirty="0" smtClean="0"/>
          </a:p>
          <a:p>
            <a:r>
              <a:rPr lang="ru-RU" b="1" i="1" dirty="0" smtClean="0"/>
              <a:t>Вы отстояли честь Державы.</a:t>
            </a:r>
            <a:endParaRPr lang="ru-RU" i="1" dirty="0" smtClean="0"/>
          </a:p>
          <a:p>
            <a:r>
              <a:rPr lang="ru-RU" b="1" i="1" dirty="0" smtClean="0"/>
              <a:t>Всем было трудно на войне.</a:t>
            </a:r>
            <a:endParaRPr lang="ru-RU" i="1" dirty="0" smtClean="0"/>
          </a:p>
          <a:p>
            <a:r>
              <a:rPr lang="ru-RU" b="1" i="1" dirty="0" smtClean="0"/>
              <a:t>Вы  шли на смерть не ради славы,</a:t>
            </a:r>
            <a:endParaRPr lang="ru-RU" i="1" dirty="0" smtClean="0"/>
          </a:p>
          <a:p>
            <a:r>
              <a:rPr lang="ru-RU" b="1" i="1" dirty="0" smtClean="0"/>
              <a:t>А ради жизни на земле.</a:t>
            </a:r>
            <a:endParaRPr lang="ru-RU" i="1" dirty="0" smtClean="0"/>
          </a:p>
          <a:p>
            <a:r>
              <a:rPr lang="ru-RU" b="1" i="1" dirty="0" smtClean="0"/>
              <a:t>О том, как наши немцев били</a:t>
            </a:r>
            <a:endParaRPr lang="ru-RU" i="1" dirty="0" smtClean="0"/>
          </a:p>
          <a:p>
            <a:r>
              <a:rPr lang="ru-RU" b="1" i="1" dirty="0" smtClean="0"/>
              <a:t>Не станем больше говорить.</a:t>
            </a:r>
            <a:endParaRPr lang="ru-RU" i="1" dirty="0" smtClean="0"/>
          </a:p>
          <a:p>
            <a:r>
              <a:rPr lang="ru-RU" b="1" i="1" dirty="0" smtClean="0"/>
              <a:t>Но о солдатах из Сибири</a:t>
            </a:r>
            <a:endParaRPr lang="ru-RU" i="1" dirty="0" smtClean="0"/>
          </a:p>
          <a:p>
            <a:r>
              <a:rPr lang="ru-RU" b="1" i="1" dirty="0" smtClean="0"/>
              <a:t>Быть может, нужно повторить.</a:t>
            </a:r>
            <a:endParaRPr lang="ru-RU" i="1" dirty="0" smtClean="0"/>
          </a:p>
          <a:p>
            <a:endParaRPr lang="ru-RU" i="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0997.JPG"/>
          <p:cNvPicPr>
            <a:picLocks noGrp="1" noChangeAspect="1"/>
          </p:cNvPicPr>
          <p:nvPr>
            <p:ph idx="1"/>
          </p:nvPr>
        </p:nvPicPr>
        <p:blipFill>
          <a:blip r:embed="rId2" cstate="print"/>
          <a:srcRect b="9424"/>
          <a:stretch>
            <a:fillRect/>
          </a:stretch>
        </p:blipFill>
        <p:spPr>
          <a:xfrm>
            <a:off x="3050690" y="1524000"/>
            <a:ext cx="3042619" cy="4119578"/>
          </a:xfrm>
        </p:spPr>
      </p:pic>
      <p:sp>
        <p:nvSpPr>
          <p:cNvPr id="3" name="Заголовок 2"/>
          <p:cNvSpPr>
            <a:spLocks noGrp="1"/>
          </p:cNvSpPr>
          <p:nvPr>
            <p:ph type="title"/>
          </p:nvPr>
        </p:nvSpPr>
        <p:spPr/>
        <p:txBody>
          <a:bodyPr/>
          <a:lstStyle/>
          <a:p>
            <a:r>
              <a:rPr lang="ru-RU" dirty="0" smtClean="0"/>
              <a:t>9 мая 1999 года</a:t>
            </a:r>
            <a:endParaRPr lang="ru-RU"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428604"/>
            <a:ext cx="7924800" cy="500066"/>
          </a:xfrm>
        </p:spPr>
        <p:txBody>
          <a:bodyPr/>
          <a:lstStyle/>
          <a:p>
            <a:endParaRPr lang="ru-RU" dirty="0"/>
          </a:p>
        </p:txBody>
      </p:sp>
      <p:sp>
        <p:nvSpPr>
          <p:cNvPr id="3" name="Текст 2"/>
          <p:cNvSpPr>
            <a:spLocks noGrp="1"/>
          </p:cNvSpPr>
          <p:nvPr>
            <p:ph type="body" idx="1"/>
          </p:nvPr>
        </p:nvSpPr>
        <p:spPr>
          <a:xfrm>
            <a:off x="571472" y="1071546"/>
            <a:ext cx="7924800" cy="3929090"/>
          </a:xfrm>
        </p:spPr>
        <p:txBody>
          <a:bodyPr>
            <a:normAutofit fontScale="62500" lnSpcReduction="20000"/>
          </a:bodyPr>
          <a:lstStyle/>
          <a:p>
            <a:r>
              <a:rPr lang="ru-RU" b="1" i="1" dirty="0" smtClean="0"/>
              <a:t>Сибиряки дрались без страха.</a:t>
            </a:r>
            <a:endParaRPr lang="ru-RU" i="1" dirty="0" smtClean="0"/>
          </a:p>
          <a:p>
            <a:r>
              <a:rPr lang="ru-RU" b="1" i="1" dirty="0" smtClean="0"/>
              <a:t>Смекалки им не занимать.</a:t>
            </a:r>
            <a:endParaRPr lang="ru-RU" i="1" dirty="0" smtClean="0"/>
          </a:p>
          <a:p>
            <a:r>
              <a:rPr lang="ru-RU" b="1" i="1" dirty="0" smtClean="0"/>
              <a:t>Фашистов довели до краха.</a:t>
            </a:r>
            <a:endParaRPr lang="ru-RU" i="1" dirty="0" smtClean="0"/>
          </a:p>
          <a:p>
            <a:r>
              <a:rPr lang="ru-RU" b="1" i="1" dirty="0" smtClean="0"/>
              <a:t>Вас долго будут вспоминать.</a:t>
            </a:r>
            <a:endParaRPr lang="ru-RU" i="1" dirty="0" smtClean="0"/>
          </a:p>
          <a:p>
            <a:r>
              <a:rPr lang="ru-RU" b="1" i="1" dirty="0" smtClean="0"/>
              <a:t>	Вы на войне Герои были,</a:t>
            </a:r>
            <a:endParaRPr lang="ru-RU" i="1" dirty="0" smtClean="0"/>
          </a:p>
          <a:p>
            <a:r>
              <a:rPr lang="ru-RU" b="1" i="1" dirty="0" smtClean="0"/>
              <a:t>	Готовы даже жизнь отдать.</a:t>
            </a:r>
            <a:endParaRPr lang="ru-RU" i="1" dirty="0" smtClean="0"/>
          </a:p>
          <a:p>
            <a:r>
              <a:rPr lang="ru-RU" b="1" i="1" dirty="0" smtClean="0"/>
              <a:t>	Теперь немного поостыли,</a:t>
            </a:r>
            <a:endParaRPr lang="ru-RU" i="1" dirty="0" smtClean="0"/>
          </a:p>
          <a:p>
            <a:r>
              <a:rPr lang="ru-RU" b="1" i="1" dirty="0" smtClean="0"/>
              <a:t>	И  больше начали молчать.</a:t>
            </a:r>
            <a:endParaRPr lang="ru-RU" i="1" dirty="0" smtClean="0"/>
          </a:p>
          <a:p>
            <a:r>
              <a:rPr lang="ru-RU" b="1" i="1" dirty="0" smtClean="0"/>
              <a:t>Мы собрались на этот праздник</a:t>
            </a:r>
            <a:endParaRPr lang="ru-RU" i="1" dirty="0" smtClean="0"/>
          </a:p>
          <a:p>
            <a:r>
              <a:rPr lang="ru-RU" b="1" i="1" dirty="0" smtClean="0"/>
              <a:t>Припомнить мирную весну</a:t>
            </a:r>
            <a:endParaRPr lang="ru-RU" i="1" dirty="0" smtClean="0"/>
          </a:p>
          <a:p>
            <a:r>
              <a:rPr lang="ru-RU" b="1" i="1" dirty="0" smtClean="0"/>
              <a:t>И ликование народа</a:t>
            </a:r>
            <a:endParaRPr lang="ru-RU" i="1" dirty="0" smtClean="0"/>
          </a:p>
          <a:p>
            <a:r>
              <a:rPr lang="ru-RU" b="1" i="1" dirty="0" smtClean="0"/>
              <a:t>За победившую страну.</a:t>
            </a:r>
            <a:endParaRPr lang="ru-RU" i="1" dirty="0" smtClean="0"/>
          </a:p>
          <a:p>
            <a:r>
              <a:rPr lang="ru-RU" b="1" i="1" dirty="0" smtClean="0"/>
              <a:t>Припомнить юность боевую</a:t>
            </a:r>
            <a:endParaRPr lang="ru-RU" i="1" dirty="0" smtClean="0"/>
          </a:p>
          <a:p>
            <a:r>
              <a:rPr lang="ru-RU" b="1" i="1" dirty="0" smtClean="0"/>
              <a:t>Своих друзей, парад Побед</a:t>
            </a:r>
            <a:endParaRPr lang="ru-RU" i="1" dirty="0" smtClean="0"/>
          </a:p>
          <a:p>
            <a:r>
              <a:rPr lang="ru-RU" b="1" i="1" dirty="0" smtClean="0"/>
              <a:t>Страну Советов молодую</a:t>
            </a:r>
            <a:endParaRPr lang="ru-RU" i="1" dirty="0" smtClean="0"/>
          </a:p>
          <a:p>
            <a:r>
              <a:rPr lang="ru-RU" b="1" i="1" dirty="0" smtClean="0"/>
              <a:t>Ей не было и 30 лет.</a:t>
            </a:r>
            <a:endParaRPr lang="ru-RU" i="1" dirty="0" smtClean="0"/>
          </a:p>
          <a:p>
            <a:endParaRPr lang="ru-RU" i="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14348" y="285728"/>
            <a:ext cx="7924800" cy="714380"/>
          </a:xfrm>
        </p:spPr>
        <p:txBody>
          <a:bodyPr/>
          <a:lstStyle/>
          <a:p>
            <a:r>
              <a:rPr lang="ru-RU" dirty="0" smtClean="0"/>
              <a:t/>
            </a:r>
            <a:br>
              <a:rPr lang="ru-RU" dirty="0" smtClean="0"/>
            </a:br>
            <a:r>
              <a:rPr lang="ru-RU" b="1" dirty="0" smtClean="0"/>
              <a:t> </a:t>
            </a:r>
            <a:r>
              <a:rPr lang="ru-RU" dirty="0" smtClean="0"/>
              <a:t/>
            </a:r>
            <a:br>
              <a:rPr lang="ru-RU" dirty="0" smtClean="0"/>
            </a:br>
            <a:r>
              <a:rPr lang="ru-RU" sz="1800" b="1" dirty="0" smtClean="0"/>
              <a:t> 9 МАЯ 2002 год – 56 лет Победы!</a:t>
            </a:r>
            <a:endParaRPr lang="ru-RU" sz="1800" dirty="0"/>
          </a:p>
        </p:txBody>
      </p:sp>
      <p:sp>
        <p:nvSpPr>
          <p:cNvPr id="5" name="Текст 4"/>
          <p:cNvSpPr>
            <a:spLocks noGrp="1"/>
          </p:cNvSpPr>
          <p:nvPr>
            <p:ph type="body" idx="1"/>
          </p:nvPr>
        </p:nvSpPr>
        <p:spPr>
          <a:xfrm>
            <a:off x="685800" y="1071546"/>
            <a:ext cx="7924800" cy="3857652"/>
          </a:xfrm>
        </p:spPr>
        <p:txBody>
          <a:bodyPr>
            <a:normAutofit fontScale="62500" lnSpcReduction="20000"/>
          </a:bodyPr>
          <a:lstStyle/>
          <a:p>
            <a:r>
              <a:rPr lang="ru-RU" b="1" dirty="0" smtClean="0"/>
              <a:t>Оставив все заботы, беды</a:t>
            </a:r>
            <a:endParaRPr lang="ru-RU" dirty="0" smtClean="0"/>
          </a:p>
          <a:p>
            <a:r>
              <a:rPr lang="ru-RU" b="1" dirty="0" smtClean="0"/>
              <a:t>Встречаем славный юбилей</a:t>
            </a:r>
            <a:endParaRPr lang="ru-RU" dirty="0" smtClean="0"/>
          </a:p>
          <a:p>
            <a:r>
              <a:rPr lang="ru-RU" b="1" dirty="0" smtClean="0"/>
              <a:t>Великий праздник – ДЕНЬ ПОБЕДЫ</a:t>
            </a:r>
            <a:endParaRPr lang="ru-RU" dirty="0" smtClean="0"/>
          </a:p>
          <a:p>
            <a:r>
              <a:rPr lang="ru-RU" b="1" dirty="0" smtClean="0"/>
              <a:t>В кругу знакомых и друзей.</a:t>
            </a:r>
            <a:endParaRPr lang="ru-RU" dirty="0" smtClean="0"/>
          </a:p>
          <a:p>
            <a:r>
              <a:rPr lang="ru-RU" b="1" dirty="0" smtClean="0"/>
              <a:t>	Пока мы живы, помнить будем</a:t>
            </a:r>
            <a:endParaRPr lang="ru-RU" dirty="0" smtClean="0"/>
          </a:p>
          <a:p>
            <a:r>
              <a:rPr lang="ru-RU" b="1" dirty="0" smtClean="0"/>
              <a:t>	Войну, товарищей, друзей.</a:t>
            </a:r>
            <a:endParaRPr lang="ru-RU" dirty="0" smtClean="0"/>
          </a:p>
          <a:p>
            <a:r>
              <a:rPr lang="ru-RU" b="1" dirty="0" smtClean="0"/>
              <a:t>	И никогда не позабудем</a:t>
            </a:r>
            <a:endParaRPr lang="ru-RU" dirty="0" smtClean="0"/>
          </a:p>
          <a:p>
            <a:r>
              <a:rPr lang="ru-RU" b="1" dirty="0" smtClean="0"/>
              <a:t>	Победы славной юбилей.</a:t>
            </a:r>
            <a:endParaRPr lang="ru-RU" dirty="0" smtClean="0"/>
          </a:p>
          <a:p>
            <a:r>
              <a:rPr lang="ru-RU" b="1" dirty="0" smtClean="0"/>
              <a:t>Вы с боями дошли до Берлина.</a:t>
            </a:r>
            <a:endParaRPr lang="ru-RU" dirty="0" smtClean="0"/>
          </a:p>
          <a:p>
            <a:r>
              <a:rPr lang="ru-RU" b="1" dirty="0" smtClean="0"/>
              <a:t>Сражались насмерть под Москвой.</a:t>
            </a:r>
            <a:endParaRPr lang="ru-RU" dirty="0" smtClean="0"/>
          </a:p>
          <a:p>
            <a:r>
              <a:rPr lang="ru-RU" b="1" dirty="0" smtClean="0"/>
              <a:t>И вечную славу снискали</a:t>
            </a:r>
            <a:endParaRPr lang="ru-RU" dirty="0" smtClean="0"/>
          </a:p>
          <a:p>
            <a:r>
              <a:rPr lang="ru-RU" b="1" dirty="0" smtClean="0"/>
              <a:t>Ветераны	Второй мировой.</a:t>
            </a:r>
            <a:endParaRPr lang="ru-RU" dirty="0" smtClean="0"/>
          </a:p>
          <a:p>
            <a:r>
              <a:rPr lang="ru-RU" b="1" dirty="0" smtClean="0"/>
              <a:t>	Страна бурлит от напряженья</a:t>
            </a:r>
            <a:endParaRPr lang="ru-RU" dirty="0" smtClean="0"/>
          </a:p>
          <a:p>
            <a:r>
              <a:rPr lang="ru-RU" b="1" dirty="0" smtClean="0"/>
              <a:t>	Кругом улыбки и цветы.</a:t>
            </a:r>
            <a:endParaRPr lang="ru-RU" dirty="0" smtClean="0"/>
          </a:p>
          <a:p>
            <a:r>
              <a:rPr lang="ru-RU" b="1" dirty="0" smtClean="0"/>
              <a:t>	Полотен красных дуновенье</a:t>
            </a:r>
            <a:endParaRPr lang="ru-RU" dirty="0" smtClean="0"/>
          </a:p>
          <a:p>
            <a:r>
              <a:rPr lang="ru-RU" b="1" dirty="0" smtClean="0"/>
              <a:t>	В душе волненье и мечты.</a:t>
            </a:r>
            <a:endParaRPr lang="ru-RU" dirty="0" smtClean="0"/>
          </a:p>
          <a:p>
            <a:endParaRPr lang="ru-RU"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0996.JPG"/>
          <p:cNvPicPr>
            <a:picLocks noGrp="1" noChangeAspect="1"/>
          </p:cNvPicPr>
          <p:nvPr>
            <p:ph idx="1"/>
          </p:nvPr>
        </p:nvPicPr>
        <p:blipFill>
          <a:blip r:embed="rId2" cstate="print"/>
          <a:stretch>
            <a:fillRect/>
          </a:stretch>
        </p:blipFill>
        <p:spPr>
          <a:xfrm>
            <a:off x="3050690" y="1524000"/>
            <a:ext cx="3042619" cy="4572000"/>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0992.JPG"/>
          <p:cNvPicPr>
            <a:picLocks noGrp="1" noChangeAspect="1"/>
          </p:cNvPicPr>
          <p:nvPr>
            <p:ph idx="1"/>
          </p:nvPr>
        </p:nvPicPr>
        <p:blipFill>
          <a:blip r:embed="rId2" cstate="print"/>
          <a:stretch>
            <a:fillRect/>
          </a:stretch>
        </p:blipFill>
        <p:spPr>
          <a:xfrm>
            <a:off x="3050690" y="1524000"/>
            <a:ext cx="3042619" cy="4572000"/>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0998.JPG"/>
          <p:cNvPicPr>
            <a:picLocks noGrp="1" noChangeAspect="1"/>
          </p:cNvPicPr>
          <p:nvPr>
            <p:ph idx="1"/>
          </p:nvPr>
        </p:nvPicPr>
        <p:blipFill>
          <a:blip r:embed="rId2" cstate="print"/>
          <a:stretch>
            <a:fillRect/>
          </a:stretch>
        </p:blipFill>
        <p:spPr>
          <a:xfrm>
            <a:off x="3050690" y="1524000"/>
            <a:ext cx="3042619" cy="4572000"/>
          </a:xfrm>
        </p:spPr>
      </p:pic>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101_0966.JPG"/>
          <p:cNvPicPr>
            <a:picLocks noGrp="1" noChangeAspect="1"/>
          </p:cNvPicPr>
          <p:nvPr>
            <p:ph idx="1"/>
          </p:nvPr>
        </p:nvPicPr>
        <p:blipFill>
          <a:blip r:embed="rId2" cstate="print"/>
          <a:srcRect t="1640" r="1259"/>
          <a:stretch>
            <a:fillRect/>
          </a:stretch>
        </p:blipFill>
        <p:spPr>
          <a:xfrm>
            <a:off x="2915816" y="1821876"/>
            <a:ext cx="2749704" cy="4116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Заголовок 1"/>
          <p:cNvSpPr>
            <a:spLocks noGrp="1"/>
          </p:cNvSpPr>
          <p:nvPr>
            <p:ph type="title"/>
          </p:nvPr>
        </p:nvSpPr>
        <p:spPr>
          <a:xfrm>
            <a:off x="457200" y="152400"/>
            <a:ext cx="8258204" cy="1633526"/>
          </a:xfrm>
        </p:spPr>
        <p:txBody>
          <a:bodyPr>
            <a:noAutofit/>
          </a:bodyPr>
          <a:lstStyle/>
          <a:p>
            <a:pPr algn="ctr"/>
            <a:r>
              <a:rPr lang="ru-RU" sz="2800" dirty="0" smtClean="0">
                <a:solidFill>
                  <a:schemeClr val="accent4">
                    <a:lumMod val="75000"/>
                  </a:schemeClr>
                </a:solidFill>
                <a:latin typeface="Arial Black" pitchFamily="34" charset="0"/>
              </a:rPr>
              <a:t>Фотография сделана в день, когда Таисия Михайловна была ранена.  Последующий месяц она  провела в госпитале. </a:t>
            </a:r>
            <a:endParaRPr lang="ru-RU" sz="2800" dirty="0">
              <a:solidFill>
                <a:schemeClr val="accent4">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28596" y="1857364"/>
            <a:ext cx="8229600" cy="1219200"/>
          </a:xfrm>
        </p:spPr>
        <p:txBody>
          <a:bodyPr>
            <a:normAutofit fontScale="90000"/>
          </a:bodyPr>
          <a:lstStyle/>
          <a:p>
            <a:r>
              <a:rPr lang="ru-RU" dirty="0" smtClean="0"/>
              <a:t>Члены детско-юношеской организации «Юные миротворцы» Кирилл  Жданов  и  Диана  Кривцова  поздравляют  Николая Ивановича с праздником Победы</a:t>
            </a:r>
            <a:r>
              <a:rPr smtClean="0"/>
              <a:t>.</a:t>
            </a:r>
            <a:endParaRPr lang="ru-RU" dirty="0"/>
          </a:p>
        </p:txBody>
      </p:sp>
      <p:pic>
        <p:nvPicPr>
          <p:cNvPr id="10" name="Содержимое 9" descr="IMG_0003.jpg"/>
          <p:cNvPicPr>
            <a:picLocks noGrp="1" noChangeAspect="1"/>
          </p:cNvPicPr>
          <p:nvPr>
            <p:ph idx="1"/>
          </p:nvPr>
        </p:nvPicPr>
        <p:blipFill>
          <a:blip r:embed="rId2" cstate="print"/>
          <a:stretch>
            <a:fillRect/>
          </a:stretch>
        </p:blipFill>
        <p:spPr>
          <a:xfrm>
            <a:off x="1785918" y="3071810"/>
            <a:ext cx="5446776" cy="35719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smtClean="0">
                <a:solidFill>
                  <a:schemeClr val="accent5">
                    <a:lumMod val="75000"/>
                  </a:schemeClr>
                </a:solidFill>
                <a:latin typeface="Arial Black" pitchFamily="34" charset="0"/>
              </a:rPr>
              <a:t> </a:t>
            </a:r>
            <a:r>
              <a:rPr lang="ru-RU" sz="2800" dirty="0" err="1" smtClean="0">
                <a:solidFill>
                  <a:schemeClr val="accent5">
                    <a:lumMod val="75000"/>
                  </a:schemeClr>
                </a:solidFill>
                <a:latin typeface="Arial Black" pitchFamily="34" charset="0"/>
              </a:rPr>
              <a:t>Хромина</a:t>
            </a:r>
            <a:r>
              <a:rPr lang="ru-RU" sz="2800" dirty="0" smtClean="0">
                <a:solidFill>
                  <a:schemeClr val="accent5">
                    <a:lumMod val="75000"/>
                  </a:schemeClr>
                </a:solidFill>
                <a:latin typeface="Arial Black" pitchFamily="34" charset="0"/>
              </a:rPr>
              <a:t> </a:t>
            </a:r>
          </a:p>
          <a:p>
            <a:pPr algn="ctr"/>
            <a:r>
              <a:rPr lang="ru-RU" sz="2800" dirty="0" smtClean="0">
                <a:solidFill>
                  <a:schemeClr val="accent5">
                    <a:lumMod val="75000"/>
                  </a:schemeClr>
                </a:solidFill>
                <a:latin typeface="Arial Black" pitchFamily="34" charset="0"/>
              </a:rPr>
              <a:t>Егора Ефимовича </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t>домашний адрес:  Проспект Шахтеров, 35-6</a:t>
            </a:r>
          </a:p>
          <a:p>
            <a:r>
              <a:rPr lang="ru-RU" dirty="0" smtClean="0"/>
              <a:t>Телефон: 64-25-18</a:t>
            </a:r>
            <a:endParaRPr lang="ru-RU" dirty="0"/>
          </a:p>
        </p:txBody>
      </p:sp>
      <p:sp>
        <p:nvSpPr>
          <p:cNvPr id="2" name="Заголовок 1"/>
          <p:cNvSpPr>
            <a:spLocks noGrp="1"/>
          </p:cNvSpPr>
          <p:nvPr>
            <p:ph type="ctrTitle"/>
          </p:nvPr>
        </p:nvSpPr>
        <p:spPr/>
        <p:txBody>
          <a:bodyPr/>
          <a:lstStyle/>
          <a:p>
            <a:r>
              <a:rPr lang="ru-RU" dirty="0" err="1" smtClean="0">
                <a:solidFill>
                  <a:srgbClr val="FFFF00"/>
                </a:solidFill>
              </a:rPr>
              <a:t>Хромин</a:t>
            </a:r>
            <a:r>
              <a:rPr lang="ru-RU" dirty="0" smtClean="0">
                <a:solidFill>
                  <a:srgbClr val="FFFF00"/>
                </a:solidFill>
              </a:rPr>
              <a:t> Егор Ефимович</a:t>
            </a:r>
            <a:endParaRPr lang="ru-RU" dirty="0">
              <a:solidFill>
                <a:srgbClr val="FFFF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1071.JPG"/>
          <p:cNvPicPr>
            <a:picLocks noGrp="1" noChangeAspect="1"/>
          </p:cNvPicPr>
          <p:nvPr>
            <p:ph sz="quarter" idx="1"/>
          </p:nvPr>
        </p:nvPicPr>
        <p:blipFill>
          <a:blip r:embed="rId2" cstate="print"/>
          <a:srcRect l="12157" b="8381"/>
          <a:stretch>
            <a:fillRect/>
          </a:stretch>
        </p:blipFill>
        <p:spPr>
          <a:xfrm>
            <a:off x="2214546" y="602672"/>
            <a:ext cx="3172794" cy="4969468"/>
          </a:xfrm>
        </p:spPr>
      </p:pic>
      <p:sp>
        <p:nvSpPr>
          <p:cNvPr id="3" name="Текст 2"/>
          <p:cNvSpPr>
            <a:spLocks noGrp="1"/>
          </p:cNvSpPr>
          <p:nvPr>
            <p:ph type="body" idx="2"/>
          </p:nvPr>
        </p:nvSpPr>
        <p:spPr/>
        <p:txBody>
          <a:bodyPr>
            <a:noAutofit/>
          </a:bodyPr>
          <a:lstStyle/>
          <a:p>
            <a:r>
              <a:rPr lang="ru-RU" sz="1100" b="1" dirty="0" smtClean="0">
                <a:solidFill>
                  <a:srgbClr val="FFFF00"/>
                </a:solidFill>
              </a:rPr>
              <a:t>родился 23 марта 1926 года в селе </a:t>
            </a:r>
            <a:r>
              <a:rPr lang="ru-RU" sz="1100" b="1" dirty="0" err="1" smtClean="0">
                <a:solidFill>
                  <a:srgbClr val="FFFF00"/>
                </a:solidFill>
              </a:rPr>
              <a:t>Сурьянино</a:t>
            </a:r>
            <a:r>
              <a:rPr lang="ru-RU" sz="1100" b="1" dirty="0" smtClean="0">
                <a:solidFill>
                  <a:srgbClr val="FFFF00"/>
                </a:solidFill>
              </a:rPr>
              <a:t> Болховского района Орловской области.</a:t>
            </a:r>
          </a:p>
          <a:p>
            <a:r>
              <a:rPr lang="ru-RU" sz="1100" b="1" dirty="0" smtClean="0">
                <a:solidFill>
                  <a:srgbClr val="FFFF00"/>
                </a:solidFill>
              </a:rPr>
              <a:t>	О  войне узнал от председателя колхоза Балашова.</a:t>
            </a:r>
            <a:endParaRPr lang="ru-RU" sz="1100" dirty="0" smtClean="0">
              <a:solidFill>
                <a:srgbClr val="FFFF00"/>
              </a:solidFill>
            </a:endParaRPr>
          </a:p>
          <a:p>
            <a:r>
              <a:rPr lang="ru-RU" sz="1100" b="1" dirty="0" smtClean="0">
                <a:solidFill>
                  <a:srgbClr val="FFFF00"/>
                </a:solidFill>
              </a:rPr>
              <a:t>	В армию призвали в сентябре 1943 году из </a:t>
            </a:r>
            <a:r>
              <a:rPr lang="ru-RU" sz="1100" b="1" dirty="0" err="1" smtClean="0">
                <a:solidFill>
                  <a:srgbClr val="FFFF00"/>
                </a:solidFill>
              </a:rPr>
              <a:t>Кемерова</a:t>
            </a:r>
            <a:r>
              <a:rPr lang="ru-RU" sz="1100" b="1" dirty="0" smtClean="0">
                <a:solidFill>
                  <a:srgbClr val="FFFF00"/>
                </a:solidFill>
              </a:rPr>
              <a:t>.</a:t>
            </a:r>
            <a:endParaRPr lang="ru-RU" sz="1100" dirty="0" smtClean="0">
              <a:solidFill>
                <a:srgbClr val="FFFF00"/>
              </a:solidFill>
            </a:endParaRPr>
          </a:p>
          <a:p>
            <a:r>
              <a:rPr lang="ru-RU" sz="1100" b="1" dirty="0" smtClean="0">
                <a:solidFill>
                  <a:srgbClr val="FFFF00"/>
                </a:solidFill>
              </a:rPr>
              <a:t>	Попал в пехоту. Готовили на пулемётчика (№1 «Максим». Он большой – 32 кг. В народе его называли «Самовар».Стреляешь из него пока «не закипит».</a:t>
            </a:r>
            <a:endParaRPr lang="ru-RU" sz="1100" dirty="0" smtClean="0">
              <a:solidFill>
                <a:srgbClr val="FFFF00"/>
              </a:solidFill>
            </a:endParaRPr>
          </a:p>
          <a:p>
            <a:endParaRPr lang="ru-RU" sz="1100" dirty="0">
              <a:solidFill>
                <a:srgbClr val="FFFF00"/>
              </a:solidFill>
            </a:endParaRPr>
          </a:p>
        </p:txBody>
      </p:sp>
      <p:sp>
        <p:nvSpPr>
          <p:cNvPr id="2" name="Заголовок 1"/>
          <p:cNvSpPr>
            <a:spLocks noGrp="1"/>
          </p:cNvSpPr>
          <p:nvPr>
            <p:ph type="title"/>
          </p:nvPr>
        </p:nvSpPr>
        <p:spPr/>
        <p:txBody>
          <a:bodyPr/>
          <a:lstStyle/>
          <a:p>
            <a:r>
              <a:rPr lang="ru-RU" dirty="0" err="1" smtClean="0"/>
              <a:t>Хромин</a:t>
            </a:r>
            <a:r>
              <a:rPr lang="ru-RU" dirty="0" smtClean="0"/>
              <a:t> Егор Ефимович</a:t>
            </a:r>
            <a:endParaRPr lang="ru-RU"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274638"/>
            <a:ext cx="8229600" cy="4297370"/>
          </a:xfrm>
        </p:spPr>
        <p:txBody>
          <a:bodyPr>
            <a:normAutofit/>
          </a:bodyPr>
          <a:lstStyle/>
          <a:p>
            <a:r>
              <a:rPr lang="ru-RU" sz="1600" dirty="0" smtClean="0">
                <a:solidFill>
                  <a:srgbClr val="FFFF00"/>
                </a:solidFill>
                <a:latin typeface="Arial Black" pitchFamily="34" charset="0"/>
              </a:rPr>
              <a:t>Далее служил в авиации. Я ведь знал технику, т.к. в своё время окончил курсы комбайнёров. Служил под Москвой в составе обслуживающего  персонала - заводил </a:t>
            </a:r>
            <a:r>
              <a:rPr lang="ru-RU" sz="1600" dirty="0" err="1" smtClean="0">
                <a:solidFill>
                  <a:srgbClr val="FFFF00"/>
                </a:solidFill>
                <a:latin typeface="Arial Black" pitchFamily="34" charset="0"/>
              </a:rPr>
              <a:t>ИЛы</a:t>
            </a:r>
            <a:r>
              <a:rPr lang="ru-RU" sz="1600" dirty="0" smtClean="0">
                <a:solidFill>
                  <a:srgbClr val="FFFF00"/>
                </a:solidFill>
                <a:latin typeface="Arial Black" pitchFamily="34" charset="0"/>
              </a:rPr>
              <a:t>, потом их встречал, когда они возвращались с боевого задания. Обслуживал 9 </a:t>
            </a:r>
            <a:r>
              <a:rPr lang="ru-RU" sz="1600" dirty="0" err="1" smtClean="0">
                <a:solidFill>
                  <a:srgbClr val="FFFF00"/>
                </a:solidFill>
                <a:latin typeface="Arial Black" pitchFamily="34" charset="0"/>
              </a:rPr>
              <a:t>самолётов.Хорошая</a:t>
            </a:r>
            <a:r>
              <a:rPr lang="ru-RU" sz="1600" dirty="0" smtClean="0">
                <a:solidFill>
                  <a:srgbClr val="FFFF00"/>
                </a:solidFill>
                <a:latin typeface="Arial Black" pitchFamily="34" charset="0"/>
              </a:rPr>
              <a:t> у нас была техника. </a:t>
            </a:r>
            <a:r>
              <a:rPr lang="ru-RU" sz="1600" dirty="0" err="1" smtClean="0">
                <a:solidFill>
                  <a:srgbClr val="FFFF00"/>
                </a:solidFill>
                <a:latin typeface="Arial Black" pitchFamily="34" charset="0"/>
              </a:rPr>
              <a:t>ИЛы</a:t>
            </a:r>
            <a:r>
              <a:rPr lang="ru-RU" sz="1600" dirty="0" smtClean="0">
                <a:solidFill>
                  <a:srgbClr val="FFFF00"/>
                </a:solidFill>
                <a:latin typeface="Arial Black" pitchFamily="34" charset="0"/>
              </a:rPr>
              <a:t> – превосходная техника!</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За все годы войны в Бога не верил, но считал, если положено – выживу.</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Как положено долг Родине отдавал честно.</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Встречался с участниками боёв. Рассказывали, что в бой шли не за Сталина. В 1944 году кричали – «За Родину!». Но Сталина я всегда уважал и уважаю.</a:t>
            </a:r>
            <a:br>
              <a:rPr lang="ru-RU" sz="1600" dirty="0" smtClean="0">
                <a:solidFill>
                  <a:srgbClr val="FFFF00"/>
                </a:solidFill>
                <a:latin typeface="Arial Black" pitchFamily="34" charset="0"/>
              </a:rPr>
            </a:br>
            <a:endParaRPr lang="ru-RU" sz="16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297370"/>
          </a:xfrm>
        </p:spPr>
        <p:txBody>
          <a:bodyPr>
            <a:normAutofit/>
          </a:bodyPr>
          <a:lstStyle/>
          <a:p>
            <a:pPr algn="l"/>
            <a:r>
              <a:rPr lang="ru-RU" sz="1400" dirty="0" smtClean="0">
                <a:solidFill>
                  <a:srgbClr val="FFFF00"/>
                </a:solidFill>
                <a:latin typeface="Arial Black" pitchFamily="34" charset="0"/>
              </a:rPr>
              <a:t>До марта 1951 года пришлось служить.</a:t>
            </a:r>
            <a:br>
              <a:rPr lang="ru-RU" sz="1400" dirty="0" smtClean="0">
                <a:solidFill>
                  <a:srgbClr val="FFFF00"/>
                </a:solidFill>
                <a:latin typeface="Arial Black" pitchFamily="34" charset="0"/>
              </a:rPr>
            </a:br>
            <a:r>
              <a:rPr lang="ru-RU" sz="1400" dirty="0" smtClean="0">
                <a:solidFill>
                  <a:srgbClr val="FFFF00"/>
                </a:solidFill>
                <a:latin typeface="Arial Black" pitchFamily="34" charset="0"/>
              </a:rPr>
              <a:t> 	Возил генерал-майора </a:t>
            </a:r>
            <a:r>
              <a:rPr lang="ru-RU" sz="1400" dirty="0" err="1" smtClean="0">
                <a:solidFill>
                  <a:srgbClr val="FFFF00"/>
                </a:solidFill>
                <a:latin typeface="Arial Black" pitchFamily="34" charset="0"/>
              </a:rPr>
              <a:t>Дрёмина</a:t>
            </a:r>
            <a:r>
              <a:rPr lang="ru-RU" sz="1400" dirty="0" smtClean="0">
                <a:solidFill>
                  <a:srgbClr val="FFFF00"/>
                </a:solidFill>
                <a:latin typeface="Arial Black" pitchFamily="34" charset="0"/>
              </a:rPr>
              <a:t>.</a:t>
            </a:r>
            <a:br>
              <a:rPr lang="ru-RU" sz="1400" dirty="0" smtClean="0">
                <a:solidFill>
                  <a:srgbClr val="FFFF00"/>
                </a:solidFill>
                <a:latin typeface="Arial Black" pitchFamily="34" charset="0"/>
              </a:rPr>
            </a:br>
            <a:r>
              <a:rPr lang="ru-RU" sz="1400" dirty="0" smtClean="0">
                <a:solidFill>
                  <a:srgbClr val="FFFF00"/>
                </a:solidFill>
                <a:latin typeface="Arial Black" pitchFamily="34" charset="0"/>
              </a:rPr>
              <a:t>	С ним попадал под бомбёжку в Воронеже и под Курском. Был контужен, но обошлось. Когда молодой, не обращаешь внимания на проблемы со здоровьем. Это теперь всё начинает сказываться.</a:t>
            </a:r>
            <a:br>
              <a:rPr lang="ru-RU" sz="1400" dirty="0" smtClean="0">
                <a:solidFill>
                  <a:srgbClr val="FFFF00"/>
                </a:solidFill>
                <a:latin typeface="Arial Black" pitchFamily="34" charset="0"/>
              </a:rPr>
            </a:br>
            <a:r>
              <a:rPr lang="ru-RU" sz="1400" dirty="0" smtClean="0">
                <a:solidFill>
                  <a:srgbClr val="FFFF00"/>
                </a:solidFill>
                <a:latin typeface="Arial Black" pitchFamily="34" charset="0"/>
              </a:rPr>
              <a:t>	Победу встретил в Минске. Радовался, что жив и здоров, и что Ад прошёл достойно. Я всегда был дисциплинированным человеком. Это помогало ответственно относиться к выполнению своих обязанностей. Поэтому всё получалось как надо и в срок.</a:t>
            </a:r>
            <a:br>
              <a:rPr lang="ru-RU" sz="1400" dirty="0" smtClean="0">
                <a:solidFill>
                  <a:srgbClr val="FFFF00"/>
                </a:solidFill>
                <a:latin typeface="Arial Black" pitchFamily="34" charset="0"/>
              </a:rPr>
            </a:br>
            <a:r>
              <a:rPr lang="ru-RU" sz="1400" dirty="0" smtClean="0">
                <a:solidFill>
                  <a:srgbClr val="FFFF00"/>
                </a:solidFill>
                <a:latin typeface="Arial Black" pitchFamily="34" charset="0"/>
              </a:rPr>
              <a:t>	После окончания войны вернулся на родину, но город был весь в развалинах.</a:t>
            </a:r>
            <a:br>
              <a:rPr lang="ru-RU" sz="1400" dirty="0" smtClean="0">
                <a:solidFill>
                  <a:srgbClr val="FFFF00"/>
                </a:solidFill>
                <a:latin typeface="Arial Black" pitchFamily="34" charset="0"/>
              </a:rPr>
            </a:br>
            <a:r>
              <a:rPr lang="ru-RU" sz="1400" dirty="0" smtClean="0">
                <a:solidFill>
                  <a:srgbClr val="FFFF00"/>
                </a:solidFill>
                <a:latin typeface="Arial Black" pitchFamily="34" charset="0"/>
              </a:rPr>
              <a:t>	Устроился на местный аэродром.</a:t>
            </a:r>
            <a:br>
              <a:rPr lang="ru-RU" sz="1400" dirty="0" smtClean="0">
                <a:solidFill>
                  <a:srgbClr val="FFFF00"/>
                </a:solidFill>
                <a:latin typeface="Arial Black" pitchFamily="34" charset="0"/>
              </a:rPr>
            </a:br>
            <a:endParaRPr lang="ru-RU" sz="14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1063.JPG"/>
          <p:cNvPicPr>
            <a:picLocks noGrp="1" noChangeAspect="1"/>
          </p:cNvPicPr>
          <p:nvPr>
            <p:ph idx="1"/>
          </p:nvPr>
        </p:nvPicPr>
        <p:blipFill>
          <a:blip r:embed="rId2" cstate="print"/>
          <a:srcRect l="12433" r="5390" b="2083"/>
          <a:stretch>
            <a:fillRect/>
          </a:stretch>
        </p:blipFill>
        <p:spPr>
          <a:xfrm>
            <a:off x="3428992" y="1524000"/>
            <a:ext cx="2500330" cy="4476768"/>
          </a:xfrm>
        </p:spPr>
      </p:pic>
      <p:sp>
        <p:nvSpPr>
          <p:cNvPr id="2" name="Заголовок 1"/>
          <p:cNvSpPr>
            <a:spLocks noGrp="1"/>
          </p:cNvSpPr>
          <p:nvPr>
            <p:ph type="title"/>
          </p:nvPr>
        </p:nvSpPr>
        <p:spPr/>
        <p:txBody>
          <a:bodyPr>
            <a:normAutofit/>
          </a:bodyPr>
          <a:lstStyle/>
          <a:p>
            <a:r>
              <a:rPr lang="ru-RU" sz="1600" dirty="0" smtClean="0">
                <a:solidFill>
                  <a:srgbClr val="FFFF00"/>
                </a:solidFill>
                <a:latin typeface="Arial Black" pitchFamily="34" charset="0"/>
              </a:rPr>
              <a:t>18 мая 1951 года вернулся в Кемерово и устроился  работать на шахту «Северная». </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В этот период познакомился со своей женой Евдокией Григорьевной, с которой живет уже 60 лет!</a:t>
            </a:r>
            <a:endParaRPr lang="ru-RU" sz="16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dirty="0" smtClean="0"/>
              <a:t>Награды: орден «Отечественной войны» П степени, медаль Жукова, юбилейные медали.</a:t>
            </a:r>
            <a:endParaRPr lang="ru-RU" sz="1600" dirty="0"/>
          </a:p>
        </p:txBody>
      </p:sp>
      <p:pic>
        <p:nvPicPr>
          <p:cNvPr id="8" name="Содержимое 7" descr="101_1069.JPG"/>
          <p:cNvPicPr>
            <a:picLocks noGrp="1" noChangeAspect="1"/>
          </p:cNvPicPr>
          <p:nvPr>
            <p:ph sz="half" idx="1"/>
          </p:nvPr>
        </p:nvPicPr>
        <p:blipFill>
          <a:blip r:embed="rId2" cstate="print"/>
          <a:srcRect r="1923" b="8381"/>
          <a:stretch>
            <a:fillRect/>
          </a:stretch>
        </p:blipFill>
        <p:spPr>
          <a:xfrm>
            <a:off x="466826" y="2465416"/>
            <a:ext cx="3962298" cy="2463782"/>
          </a:xfrm>
        </p:spPr>
      </p:pic>
      <p:pic>
        <p:nvPicPr>
          <p:cNvPr id="6" name="Содержимое 5" descr="101_1066.JPG"/>
          <p:cNvPicPr>
            <a:picLocks noGrp="1" noChangeAspect="1"/>
          </p:cNvPicPr>
          <p:nvPr>
            <p:ph sz="half" idx="2"/>
          </p:nvPr>
        </p:nvPicPr>
        <p:blipFill>
          <a:blip r:embed="rId3" cstate="print"/>
          <a:srcRect r="6638" b="11038"/>
          <a:stretch>
            <a:fillRect/>
          </a:stretch>
        </p:blipFill>
        <p:spPr>
          <a:xfrm>
            <a:off x="4657826" y="2465416"/>
            <a:ext cx="3771826" cy="2392344"/>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1070.JPG"/>
          <p:cNvPicPr>
            <a:picLocks noGrp="1" noChangeAspect="1"/>
          </p:cNvPicPr>
          <p:nvPr>
            <p:ph idx="1"/>
          </p:nvPr>
        </p:nvPicPr>
        <p:blipFill>
          <a:blip r:embed="rId2" cstate="print"/>
          <a:srcRect r="6537" b="13080"/>
          <a:stretch>
            <a:fillRect/>
          </a:stretch>
        </p:blipFill>
        <p:spPr>
          <a:xfrm>
            <a:off x="1859972" y="2004060"/>
            <a:ext cx="5069482" cy="3139452"/>
          </a:xfrm>
        </p:spPr>
      </p:pic>
      <p:sp>
        <p:nvSpPr>
          <p:cNvPr id="2" name="Заголовок 1"/>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0004.jpg"/>
          <p:cNvPicPr>
            <a:picLocks noGrp="1" noChangeAspect="1"/>
          </p:cNvPicPr>
          <p:nvPr>
            <p:ph idx="1"/>
          </p:nvPr>
        </p:nvPicPr>
        <p:blipFill>
          <a:blip r:embed="rId2" cstate="print"/>
          <a:stretch>
            <a:fillRect/>
          </a:stretch>
        </p:blipFill>
        <p:spPr>
          <a:xfrm>
            <a:off x="2571736" y="2714620"/>
            <a:ext cx="5367528" cy="3578352"/>
          </a:xfrm>
        </p:spPr>
      </p:pic>
      <p:sp>
        <p:nvSpPr>
          <p:cNvPr id="3" name="Заголовок 2"/>
          <p:cNvSpPr>
            <a:spLocks noGrp="1"/>
          </p:cNvSpPr>
          <p:nvPr>
            <p:ph type="title"/>
          </p:nvPr>
        </p:nvSpPr>
        <p:spPr>
          <a:xfrm>
            <a:off x="428596" y="1857364"/>
            <a:ext cx="8229600" cy="1219200"/>
          </a:xfrm>
        </p:spPr>
        <p:txBody>
          <a:bodyPr>
            <a:normAutofit fontScale="90000"/>
          </a:bodyPr>
          <a:lstStyle/>
          <a:p>
            <a:r>
              <a:rPr lang="ru-RU" dirty="0" smtClean="0"/>
              <a:t>Евдокия Григорьевна, супруга ветерана войны </a:t>
            </a:r>
            <a:r>
              <a:rPr lang="ru-RU" dirty="0" err="1" smtClean="0"/>
              <a:t>Хромина</a:t>
            </a:r>
            <a:r>
              <a:rPr lang="ru-RU" dirty="0" smtClean="0"/>
              <a:t> Е.Е.,  благодарит Диану за проявленное внимание в канун великого праздника Победы.</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00034" y="1428736"/>
            <a:ext cx="4040188" cy="762000"/>
          </a:xfrm>
        </p:spPr>
        <p:txBody>
          <a:bodyPr/>
          <a:lstStyle/>
          <a:p>
            <a:pPr algn="ctr"/>
            <a:r>
              <a:rPr lang="ru-RU" dirty="0" smtClean="0">
                <a:solidFill>
                  <a:schemeClr val="accent4">
                    <a:lumMod val="75000"/>
                  </a:schemeClr>
                </a:solidFill>
                <a:latin typeface="Arial Black" pitchFamily="34" charset="0"/>
              </a:rPr>
              <a:t>После войны</a:t>
            </a:r>
            <a:endParaRPr lang="ru-RU" dirty="0">
              <a:solidFill>
                <a:schemeClr val="accent4">
                  <a:lumMod val="75000"/>
                </a:schemeClr>
              </a:solidFill>
              <a:latin typeface="Arial Black" pitchFamily="34" charset="0"/>
            </a:endParaRPr>
          </a:p>
        </p:txBody>
      </p:sp>
      <p:pic>
        <p:nvPicPr>
          <p:cNvPr id="11" name="Содержимое 10" descr="101_0958.JPG"/>
          <p:cNvPicPr>
            <a:picLocks noGrp="1" noChangeAspect="1"/>
          </p:cNvPicPr>
          <p:nvPr>
            <p:ph sz="half" idx="2"/>
          </p:nvPr>
        </p:nvPicPr>
        <p:blipFill>
          <a:blip r:embed="rId2" cstate="print"/>
          <a:srcRect l="13895" r="3445"/>
          <a:stretch>
            <a:fillRect/>
          </a:stretch>
        </p:blipFill>
        <p:spPr>
          <a:xfrm>
            <a:off x="1571604" y="2275624"/>
            <a:ext cx="2071702" cy="3765665"/>
          </a:xfrm>
        </p:spPr>
      </p:pic>
      <p:sp>
        <p:nvSpPr>
          <p:cNvPr id="2" name="Заголовок 1"/>
          <p:cNvSpPr>
            <a:spLocks noGrp="1"/>
          </p:cNvSpPr>
          <p:nvPr>
            <p:ph type="title"/>
          </p:nvPr>
        </p:nvSpPr>
        <p:spPr/>
        <p:txBody>
          <a:bodyPr/>
          <a:lstStyle/>
          <a:p>
            <a:pPr algn="ctr"/>
            <a:r>
              <a:rPr lang="ru-RU" dirty="0" smtClean="0">
                <a:solidFill>
                  <a:schemeClr val="tx2">
                    <a:lumMod val="75000"/>
                  </a:schemeClr>
                </a:solidFill>
                <a:latin typeface="Arial Black" pitchFamily="34" charset="0"/>
              </a:rPr>
              <a:t>Таисия Михайловна</a:t>
            </a:r>
            <a:endParaRPr lang="ru-RU" dirty="0">
              <a:solidFill>
                <a:schemeClr val="tx2">
                  <a:lumMod val="75000"/>
                </a:schemeClr>
              </a:solidFill>
              <a:latin typeface="Arial Black" pitchFamily="34" charset="0"/>
            </a:endParaRPr>
          </a:p>
        </p:txBody>
      </p:sp>
      <p:sp>
        <p:nvSpPr>
          <p:cNvPr id="4" name="Текст 3"/>
          <p:cNvSpPr>
            <a:spLocks noGrp="1"/>
          </p:cNvSpPr>
          <p:nvPr>
            <p:ph type="body" idx="3"/>
          </p:nvPr>
        </p:nvSpPr>
        <p:spPr/>
        <p:txBody>
          <a:bodyPr/>
          <a:lstStyle/>
          <a:p>
            <a:pPr algn="ctr"/>
            <a:r>
              <a:rPr lang="ru-RU" dirty="0" smtClean="0">
                <a:solidFill>
                  <a:schemeClr val="accent4">
                    <a:lumMod val="75000"/>
                  </a:schemeClr>
                </a:solidFill>
                <a:latin typeface="Arial Black" pitchFamily="34" charset="0"/>
              </a:rPr>
              <a:t>Наши дни</a:t>
            </a:r>
            <a:endParaRPr lang="ru-RU" dirty="0">
              <a:solidFill>
                <a:schemeClr val="accent4">
                  <a:lumMod val="75000"/>
                </a:schemeClr>
              </a:solidFill>
              <a:latin typeface="Arial Black" pitchFamily="34" charset="0"/>
            </a:endParaRPr>
          </a:p>
        </p:txBody>
      </p:sp>
      <p:pic>
        <p:nvPicPr>
          <p:cNvPr id="5122" name="Picture 2"/>
          <p:cNvPicPr>
            <a:picLocks noGrp="1" noChangeAspect="1" noChangeArrowheads="1"/>
          </p:cNvPicPr>
          <p:nvPr>
            <p:ph sz="quarter" idx="4"/>
          </p:nvPr>
        </p:nvPicPr>
        <p:blipFill>
          <a:blip r:embed="rId3" cstate="print"/>
          <a:srcRect/>
          <a:stretch>
            <a:fillRect/>
          </a:stretch>
        </p:blipFill>
        <p:spPr bwMode="auto">
          <a:xfrm>
            <a:off x="5506755" y="2201863"/>
            <a:ext cx="2324666" cy="3913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smtClean="0">
                <a:solidFill>
                  <a:schemeClr val="accent5">
                    <a:lumMod val="75000"/>
                  </a:schemeClr>
                </a:solidFill>
                <a:latin typeface="Arial Black" pitchFamily="34" charset="0"/>
              </a:rPr>
              <a:t> Архипова</a:t>
            </a:r>
          </a:p>
          <a:p>
            <a:pPr algn="ctr"/>
            <a:r>
              <a:rPr lang="ru-RU" sz="2800" dirty="0" smtClean="0">
                <a:solidFill>
                  <a:schemeClr val="accent5">
                    <a:lumMod val="75000"/>
                  </a:schemeClr>
                </a:solidFill>
                <a:latin typeface="Arial Black" pitchFamily="34" charset="0"/>
              </a:rPr>
              <a:t>Александра Никифоровича</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solidFill>
                  <a:srgbClr val="FFFF00"/>
                </a:solidFill>
              </a:rPr>
              <a:t>Домашний адрес: Институтская:, 26-87</a:t>
            </a:r>
          </a:p>
          <a:p>
            <a:r>
              <a:rPr lang="ru-RU" dirty="0" smtClean="0">
                <a:solidFill>
                  <a:srgbClr val="FFFF00"/>
                </a:solidFill>
              </a:rPr>
              <a:t>Телефон: 64-55-07</a:t>
            </a:r>
            <a:endParaRPr lang="ru-RU" dirty="0">
              <a:solidFill>
                <a:srgbClr val="FFFF00"/>
              </a:solidFill>
            </a:endParaRPr>
          </a:p>
        </p:txBody>
      </p:sp>
      <p:sp>
        <p:nvSpPr>
          <p:cNvPr id="2" name="Заголовок 1"/>
          <p:cNvSpPr>
            <a:spLocks noGrp="1"/>
          </p:cNvSpPr>
          <p:nvPr>
            <p:ph type="ctrTitle"/>
          </p:nvPr>
        </p:nvSpPr>
        <p:spPr/>
        <p:txBody>
          <a:bodyPr/>
          <a:lstStyle/>
          <a:p>
            <a:r>
              <a:rPr lang="ru-RU" dirty="0" smtClean="0">
                <a:solidFill>
                  <a:srgbClr val="FFFF00"/>
                </a:solidFill>
              </a:rPr>
              <a:t>Архипов Александр Никифорович</a:t>
            </a:r>
            <a:endParaRPr lang="ru-RU" dirty="0">
              <a:solidFill>
                <a:srgbClr val="FFFF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1078.JPG"/>
          <p:cNvPicPr>
            <a:picLocks noGrp="1" noChangeAspect="1"/>
          </p:cNvPicPr>
          <p:nvPr>
            <p:ph sz="quarter" idx="1"/>
          </p:nvPr>
        </p:nvPicPr>
        <p:blipFill>
          <a:blip r:embed="rId2" cstate="print"/>
          <a:srcRect l="5589" b="9760"/>
          <a:stretch>
            <a:fillRect/>
          </a:stretch>
        </p:blipFill>
        <p:spPr>
          <a:xfrm>
            <a:off x="1285852" y="1643050"/>
            <a:ext cx="4826575" cy="3071834"/>
          </a:xfrm>
        </p:spPr>
      </p:pic>
      <p:sp>
        <p:nvSpPr>
          <p:cNvPr id="3" name="Текст 2"/>
          <p:cNvSpPr>
            <a:spLocks noGrp="1"/>
          </p:cNvSpPr>
          <p:nvPr>
            <p:ph type="body" idx="2"/>
          </p:nvPr>
        </p:nvSpPr>
        <p:spPr>
          <a:xfrm>
            <a:off x="6781800" y="1600200"/>
            <a:ext cx="1984248" cy="4400568"/>
          </a:xfrm>
        </p:spPr>
        <p:txBody>
          <a:bodyPr>
            <a:normAutofit fontScale="62500" lnSpcReduction="20000"/>
          </a:bodyPr>
          <a:lstStyle/>
          <a:p>
            <a:r>
              <a:rPr lang="ru-RU" sz="1700" b="1" dirty="0" smtClean="0">
                <a:solidFill>
                  <a:srgbClr val="FFFF00"/>
                </a:solidFill>
                <a:latin typeface="Arial Black" pitchFamily="34" charset="0"/>
              </a:rPr>
              <a:t>родился 9 мая 1924 года в селе Шестаково </a:t>
            </a:r>
            <a:r>
              <a:rPr lang="ru-RU" sz="1700" b="1" dirty="0" err="1" smtClean="0">
                <a:solidFill>
                  <a:srgbClr val="FFFF00"/>
                </a:solidFill>
                <a:latin typeface="Arial Black" pitchFamily="34" charset="0"/>
              </a:rPr>
              <a:t>Чебулинского</a:t>
            </a:r>
            <a:r>
              <a:rPr lang="ru-RU" sz="1700" b="1" dirty="0" smtClean="0">
                <a:solidFill>
                  <a:srgbClr val="FFFF00"/>
                </a:solidFill>
                <a:latin typeface="Arial Black" pitchFamily="34" charset="0"/>
              </a:rPr>
              <a:t> района Кемеровской области.</a:t>
            </a:r>
            <a:endParaRPr lang="ru-RU" sz="1700" dirty="0" smtClean="0">
              <a:solidFill>
                <a:srgbClr val="FFFF00"/>
              </a:solidFill>
              <a:latin typeface="Arial Black" pitchFamily="34" charset="0"/>
            </a:endParaRPr>
          </a:p>
          <a:p>
            <a:r>
              <a:rPr lang="ru-RU" sz="1700" b="1" dirty="0" smtClean="0">
                <a:solidFill>
                  <a:srgbClr val="FFFF00"/>
                </a:solidFill>
                <a:latin typeface="Arial Black" pitchFamily="34" charset="0"/>
              </a:rPr>
              <a:t>О войне узнал в </a:t>
            </a:r>
            <a:r>
              <a:rPr lang="ru-RU" sz="1700" b="1" dirty="0" err="1" smtClean="0">
                <a:solidFill>
                  <a:srgbClr val="FFFF00"/>
                </a:solidFill>
                <a:latin typeface="Arial Black" pitchFamily="34" charset="0"/>
              </a:rPr>
              <a:t>Шестаковском</a:t>
            </a:r>
            <a:r>
              <a:rPr lang="ru-RU" sz="1700" b="1" dirty="0" smtClean="0">
                <a:solidFill>
                  <a:srgbClr val="FFFF00"/>
                </a:solidFill>
                <a:latin typeface="Arial Black" pitchFamily="34" charset="0"/>
              </a:rPr>
              <a:t> сельсовете.</a:t>
            </a:r>
            <a:endParaRPr lang="ru-RU" sz="1700" dirty="0" smtClean="0">
              <a:solidFill>
                <a:srgbClr val="FFFF00"/>
              </a:solidFill>
              <a:latin typeface="Arial Black" pitchFamily="34" charset="0"/>
            </a:endParaRPr>
          </a:p>
          <a:p>
            <a:r>
              <a:rPr lang="ru-RU" sz="1700" b="1" dirty="0" smtClean="0">
                <a:solidFill>
                  <a:srgbClr val="FFFF00"/>
                </a:solidFill>
                <a:latin typeface="Arial Black" pitchFamily="34" charset="0"/>
              </a:rPr>
              <a:t> Я  с ребятами   работал в </a:t>
            </a:r>
            <a:r>
              <a:rPr lang="ru-RU" sz="1700" b="1" dirty="0" err="1" smtClean="0">
                <a:solidFill>
                  <a:srgbClr val="FFFF00"/>
                </a:solidFill>
                <a:latin typeface="Arial Black" pitchFamily="34" charset="0"/>
              </a:rPr>
              <a:t>Тисульском</a:t>
            </a:r>
            <a:r>
              <a:rPr lang="ru-RU" sz="1700" b="1" dirty="0" smtClean="0">
                <a:solidFill>
                  <a:srgbClr val="FFFF00"/>
                </a:solidFill>
                <a:latin typeface="Arial Black" pitchFamily="34" charset="0"/>
              </a:rPr>
              <a:t> районе в посёлке </a:t>
            </a:r>
            <a:r>
              <a:rPr lang="ru-RU" sz="1700" b="1" dirty="0" err="1" smtClean="0">
                <a:solidFill>
                  <a:srgbClr val="FFFF00"/>
                </a:solidFill>
                <a:latin typeface="Arial Black" pitchFamily="34" charset="0"/>
              </a:rPr>
              <a:t>Берекуль</a:t>
            </a:r>
            <a:r>
              <a:rPr lang="ru-RU" sz="1700" b="1" dirty="0" smtClean="0">
                <a:solidFill>
                  <a:srgbClr val="FFFF00"/>
                </a:solidFill>
                <a:latin typeface="Arial Black" pitchFamily="34" charset="0"/>
              </a:rPr>
              <a:t> (это поселок в горах). Взрослых мужиков отправили на войну, а нас, пацанов стали обучать. Я был крепкий и меня поставили крепильщиком</a:t>
            </a:r>
            <a:r>
              <a:rPr lang="ru-RU" b="1" dirty="0" smtClean="0"/>
              <a:t>.</a:t>
            </a:r>
            <a:endParaRPr lang="ru-RU" dirty="0" smtClean="0"/>
          </a:p>
          <a:p>
            <a:endParaRPr lang="ru-RU" dirty="0"/>
          </a:p>
        </p:txBody>
      </p:sp>
      <p:sp>
        <p:nvSpPr>
          <p:cNvPr id="2" name="Заголовок 1"/>
          <p:cNvSpPr>
            <a:spLocks noGrp="1"/>
          </p:cNvSpPr>
          <p:nvPr>
            <p:ph type="title"/>
          </p:nvPr>
        </p:nvSpPr>
        <p:spPr/>
        <p:txBody>
          <a:bodyPr/>
          <a:lstStyle/>
          <a:p>
            <a:r>
              <a:rPr lang="ru-RU" dirty="0" smtClean="0">
                <a:solidFill>
                  <a:srgbClr val="FFFF00"/>
                </a:solidFill>
              </a:rPr>
              <a:t>Архипов Александр Никифорович</a:t>
            </a:r>
            <a:endParaRPr lang="ru-RU" dirty="0">
              <a:solidFill>
                <a:srgbClr val="FFFF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1084.JPG"/>
          <p:cNvPicPr>
            <a:picLocks noGrp="1" noChangeAspect="1"/>
          </p:cNvPicPr>
          <p:nvPr>
            <p:ph sz="quarter" idx="1"/>
          </p:nvPr>
        </p:nvPicPr>
        <p:blipFill>
          <a:blip r:embed="rId2" cstate="print"/>
          <a:stretch>
            <a:fillRect/>
          </a:stretch>
        </p:blipFill>
        <p:spPr>
          <a:xfrm>
            <a:off x="428596" y="3357562"/>
            <a:ext cx="5112327" cy="2930236"/>
          </a:xfrm>
        </p:spPr>
      </p:pic>
      <p:sp>
        <p:nvSpPr>
          <p:cNvPr id="3" name="Текст 2"/>
          <p:cNvSpPr>
            <a:spLocks noGrp="1"/>
          </p:cNvSpPr>
          <p:nvPr>
            <p:ph type="body" idx="2"/>
          </p:nvPr>
        </p:nvSpPr>
        <p:spPr>
          <a:xfrm>
            <a:off x="5786446" y="357166"/>
            <a:ext cx="2984380" cy="6858048"/>
          </a:xfrm>
        </p:spPr>
        <p:txBody>
          <a:bodyPr>
            <a:normAutofit fontScale="70000" lnSpcReduction="20000"/>
          </a:bodyPr>
          <a:lstStyle/>
          <a:p>
            <a:r>
              <a:rPr lang="ru-RU" b="1" dirty="0" smtClean="0"/>
              <a:t>Я хотел на фронт. Предложил товарищу – «Давай убежим!» Вот и убежали. Узнал, что в Юрге формируется 150 Сталинская дивизия сибиряков. </a:t>
            </a:r>
            <a:endParaRPr lang="ru-RU" dirty="0" smtClean="0"/>
          </a:p>
          <a:p>
            <a:r>
              <a:rPr lang="ru-RU" b="1" dirty="0" smtClean="0"/>
              <a:t>	24 июля 1942 года  призывная комиссия при </a:t>
            </a:r>
            <a:r>
              <a:rPr lang="ru-RU" b="1" dirty="0" err="1" smtClean="0"/>
              <a:t>Чебулинском</a:t>
            </a:r>
            <a:r>
              <a:rPr lang="ru-RU" b="1" dirty="0" smtClean="0"/>
              <a:t> районном военном комиссариате Кемеровской области признала его годным к военной службе и призвала на действительную военную службу, направив в  часть. </a:t>
            </a:r>
            <a:endParaRPr lang="ru-RU" dirty="0" smtClean="0"/>
          </a:p>
          <a:p>
            <a:r>
              <a:rPr lang="ru-RU" b="1" dirty="0" smtClean="0"/>
              <a:t>В конце мая нас повезли на фронт. Оказались под Москвой, переночевали… а потом  был города  Калинин,   Белый.</a:t>
            </a:r>
            <a:endParaRPr lang="ru-RU" dirty="0" smtClean="0"/>
          </a:p>
          <a:p>
            <a:r>
              <a:rPr lang="ru-RU" b="1" dirty="0" smtClean="0"/>
              <a:t>	Военную присягу принял 2 августа 1942 года при 96 С.П.</a:t>
            </a:r>
            <a:endParaRPr lang="ru-RU" dirty="0" smtClean="0"/>
          </a:p>
          <a:p>
            <a:r>
              <a:rPr lang="ru-RU" b="1" dirty="0" smtClean="0"/>
              <a:t>	Участвовал в наступлении.  </a:t>
            </a:r>
            <a:endParaRPr lang="ru-RU" dirty="0" smtClean="0"/>
          </a:p>
          <a:p>
            <a:r>
              <a:rPr lang="ru-RU" b="1" dirty="0" smtClean="0"/>
              <a:t>	Служил стрелком  в звании сержанта т/с при 96 С.П. с июля по ноябрь 1942 года.</a:t>
            </a:r>
            <a:endParaRPr lang="ru-RU" dirty="0" smtClean="0"/>
          </a:p>
          <a:p>
            <a:r>
              <a:rPr lang="ru-RU" b="1" dirty="0" smtClean="0"/>
              <a:t>	24 ноября 1942 году был ранен в правую ногу.    В санитарном вагоне увезли в Верхнюю </a:t>
            </a:r>
            <a:r>
              <a:rPr lang="ru-RU" b="1" dirty="0" err="1" smtClean="0"/>
              <a:t>Талду</a:t>
            </a:r>
            <a:r>
              <a:rPr lang="ru-RU" b="1" dirty="0" smtClean="0"/>
              <a:t>. Весь эшелон там разгрузили. Вытащили осколок.  Находился в госпитале некоторое время. </a:t>
            </a:r>
            <a:endParaRPr lang="ru-RU" dirty="0" smtClean="0"/>
          </a:p>
          <a:p>
            <a:endParaRPr lang="ru-RU" dirty="0"/>
          </a:p>
        </p:txBody>
      </p:sp>
      <p:sp>
        <p:nvSpPr>
          <p:cNvPr id="2" name="Заголовок 1"/>
          <p:cNvSpPr>
            <a:spLocks noGrp="1"/>
          </p:cNvSpPr>
          <p:nvPr>
            <p:ph type="title"/>
          </p:nvPr>
        </p:nvSpPr>
        <p:spPr/>
        <p:txBody>
          <a:bodyPr/>
          <a:lstStyle/>
          <a:p>
            <a:endParaRPr lang="ru-RU" dirty="0"/>
          </a:p>
        </p:txBody>
      </p:sp>
      <p:pic>
        <p:nvPicPr>
          <p:cNvPr id="6" name="Содержимое 4" descr="101_1084.JPG"/>
          <p:cNvPicPr>
            <a:picLocks noChangeAspect="1"/>
          </p:cNvPicPr>
          <p:nvPr/>
        </p:nvPicPr>
        <p:blipFill>
          <a:blip r:embed="rId3" cstate="print"/>
          <a:stretch>
            <a:fillRect/>
          </a:stretch>
        </p:blipFill>
        <p:spPr>
          <a:xfrm>
            <a:off x="428596" y="214290"/>
            <a:ext cx="5143536" cy="2928934"/>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1080.JPG"/>
          <p:cNvPicPr>
            <a:picLocks noGrp="1" noChangeAspect="1"/>
          </p:cNvPicPr>
          <p:nvPr>
            <p:ph idx="1"/>
          </p:nvPr>
        </p:nvPicPr>
        <p:blipFill>
          <a:blip r:embed="rId2" cstate="print"/>
          <a:srcRect l="6323" t="2604" r="5283" b="13021"/>
          <a:stretch>
            <a:fillRect/>
          </a:stretch>
        </p:blipFill>
        <p:spPr>
          <a:xfrm>
            <a:off x="1571604" y="1643050"/>
            <a:ext cx="6072230" cy="3857652"/>
          </a:xfrm>
        </p:spPr>
      </p:pic>
      <p:sp>
        <p:nvSpPr>
          <p:cNvPr id="2" name="Заголовок 1"/>
          <p:cNvSpPr>
            <a:spLocks noGrp="1"/>
          </p:cNvSpPr>
          <p:nvPr>
            <p:ph type="title"/>
          </p:nvPr>
        </p:nvSpPr>
        <p:spPr/>
        <p:txBody>
          <a:bodyPr/>
          <a:lstStyle/>
          <a:p>
            <a:r>
              <a:rPr lang="ru-RU" dirty="0" smtClean="0">
                <a:solidFill>
                  <a:srgbClr val="FFFF00"/>
                </a:solidFill>
                <a:latin typeface="Arial Black" pitchFamily="34" charset="0"/>
              </a:rPr>
              <a:t>Боевой путь</a:t>
            </a:r>
            <a:endParaRPr lang="ru-RU"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29600" cy="5654692"/>
          </a:xfrm>
        </p:spPr>
        <p:txBody>
          <a:bodyPr>
            <a:normAutofit/>
          </a:bodyPr>
          <a:lstStyle/>
          <a:p>
            <a:pPr algn="l"/>
            <a:r>
              <a:rPr lang="ru-RU" sz="1600" dirty="0" smtClean="0"/>
              <a:t>	</a:t>
            </a:r>
            <a:r>
              <a:rPr lang="ru-RU" sz="1600" dirty="0" smtClean="0">
                <a:solidFill>
                  <a:srgbClr val="FFFF00"/>
                </a:solidFill>
                <a:latin typeface="Arial Black" pitchFamily="34" charset="0"/>
              </a:rPr>
              <a:t>Потом предложили пойти в офицерское училище, т.к. «я уже пороха понюхал». Но на тактических занятиях, где приходилось бегать, рана не дала мне это делать. Командование решило: - Какой из меня офицер…</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Отправили меня в Чебаркуль где находился 382 запасной стрелковый полк. А командование знало, что я бывший тракторист. Вот меня и отправили в Свердловск, изучать американскую технику, которая стала поступать к нам на вооружение. Много было американской техники в начале 1943 года. Техника была  такая, что часть с Ярославского завода, а часть американская. Но моторы, ходовая часть были Ярославского тракторного завода.</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Пришлось послужить стрелком, механиком   в 156 тяжело-гаубичной Краснознаменной </a:t>
            </a:r>
            <a:r>
              <a:rPr lang="ru-RU" sz="1600" dirty="0" err="1" smtClean="0">
                <a:solidFill>
                  <a:srgbClr val="FFFF00"/>
                </a:solidFill>
                <a:latin typeface="Arial Black" pitchFamily="34" charset="0"/>
              </a:rPr>
              <a:t>Энгельской</a:t>
            </a:r>
            <a:r>
              <a:rPr lang="ru-RU" sz="1600" dirty="0" smtClean="0">
                <a:solidFill>
                  <a:srgbClr val="FFFF00"/>
                </a:solidFill>
                <a:latin typeface="Arial Black" pitchFamily="34" charset="0"/>
              </a:rPr>
              <a:t> ордена Кутузова </a:t>
            </a:r>
            <a:r>
              <a:rPr lang="ru-RU" sz="1600" dirty="0" err="1" smtClean="0">
                <a:solidFill>
                  <a:srgbClr val="FFFF00"/>
                </a:solidFill>
                <a:latin typeface="Arial Black" pitchFamily="34" charset="0"/>
              </a:rPr>
              <a:t>Эльбенской</a:t>
            </a:r>
            <a:r>
              <a:rPr lang="ru-RU" sz="1600" dirty="0" smtClean="0">
                <a:solidFill>
                  <a:srgbClr val="FFFF00"/>
                </a:solidFill>
                <a:latin typeface="Arial Black" pitchFamily="34" charset="0"/>
              </a:rPr>
              <a:t> арт. бригаде в </a:t>
            </a:r>
            <a:r>
              <a:rPr lang="ru-RU" sz="1600" dirty="0" err="1" smtClean="0">
                <a:solidFill>
                  <a:srgbClr val="FFFF00"/>
                </a:solidFill>
                <a:latin typeface="Arial Black" pitchFamily="34" charset="0"/>
              </a:rPr>
              <a:t>Брислау</a:t>
            </a:r>
            <a:r>
              <a:rPr lang="ru-RU" sz="1600" dirty="0" smtClean="0">
                <a:solidFill>
                  <a:srgbClr val="FFFF00"/>
                </a:solidFill>
                <a:latin typeface="Arial Black" pitchFamily="34" charset="0"/>
              </a:rPr>
              <a:t>. Там река Одр. (там болел и умер  Кутузов). </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С марта по декабрь 1943 – курсант Тракторного полка. </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Стал специалистом гусеничных тягачей.</a:t>
            </a:r>
            <a:br>
              <a:rPr lang="ru-RU" sz="1600" dirty="0" smtClean="0">
                <a:solidFill>
                  <a:srgbClr val="FFFF00"/>
                </a:solidFill>
                <a:latin typeface="Arial Black" pitchFamily="34" charset="0"/>
              </a:rPr>
            </a:br>
            <a:endParaRPr lang="ru-RU" sz="16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428868"/>
            <a:ext cx="8229600" cy="2928958"/>
          </a:xfrm>
        </p:spPr>
        <p:txBody>
          <a:bodyPr>
            <a:noAutofit/>
          </a:bodyPr>
          <a:lstStyle/>
          <a:p>
            <a:pPr algn="l"/>
            <a:r>
              <a:rPr lang="ru-RU" sz="1600" dirty="0" smtClean="0">
                <a:solidFill>
                  <a:srgbClr val="FFFF00"/>
                </a:solidFill>
                <a:latin typeface="Arial Black" pitchFamily="34" charset="0"/>
              </a:rPr>
              <a:t>Когда война закончилась – «пушки вымыли».</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Тогда я служил в 134 танковом полку.</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Техника у нас всё-таки была хорошей. 152 </a:t>
            </a:r>
            <a:r>
              <a:rPr lang="ru-RU" sz="1600" dirty="0" err="1" smtClean="0">
                <a:solidFill>
                  <a:srgbClr val="FFFF00"/>
                </a:solidFill>
                <a:latin typeface="Arial Black" pitchFamily="34" charset="0"/>
              </a:rPr>
              <a:t>мм.пушка-гаубица</a:t>
            </a:r>
            <a:r>
              <a:rPr lang="ru-RU" sz="1600" dirty="0" smtClean="0">
                <a:solidFill>
                  <a:srgbClr val="FFFF00"/>
                </a:solidFill>
                <a:latin typeface="Arial Black" pitchFamily="34" charset="0"/>
              </a:rPr>
              <a:t>. 18 тонн. Один ствол весил две тонны! Её обслуживало 9 человек(расчет).</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Возить её приходилось трактором.</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Один дёргал шнур, который был 11 метров.</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Снаряд мог лететь 15 км.</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Потом немного поработал заведующим складом.</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В марте 1947 года завершил службу тракторным механиком в 196 отд.стр. батальоне  </a:t>
            </a:r>
            <a:br>
              <a:rPr lang="ru-RU" sz="1600" dirty="0" smtClean="0">
                <a:solidFill>
                  <a:srgbClr val="FFFF00"/>
                </a:solidFill>
                <a:latin typeface="Arial Black" pitchFamily="34" charset="0"/>
              </a:rPr>
            </a:br>
            <a:r>
              <a:rPr lang="ru-RU" sz="1600" dirty="0" smtClean="0">
                <a:solidFill>
                  <a:srgbClr val="FFFF00"/>
                </a:solidFill>
                <a:latin typeface="Arial Black" pitchFamily="34" charset="0"/>
              </a:rPr>
              <a:t>	В этот день, на основании Указа Президиума Верховного Совета СССР от 4 февраля 1947 года, он был уволен в запас.</a:t>
            </a:r>
            <a:r>
              <a:rPr lang="ru-RU" sz="1600" dirty="0" smtClean="0">
                <a:latin typeface="Arial Black" pitchFamily="34" charset="0"/>
              </a:rPr>
              <a:t/>
            </a:r>
            <a:br>
              <a:rPr lang="ru-RU" sz="1600" dirty="0" smtClean="0">
                <a:latin typeface="Arial Black" pitchFamily="34" charset="0"/>
              </a:rPr>
            </a:br>
            <a:r>
              <a:rPr lang="ru-RU" sz="1600" dirty="0" smtClean="0">
                <a:latin typeface="Arial Black" pitchFamily="34" charset="0"/>
              </a:rPr>
              <a:t>	</a:t>
            </a:r>
            <a:r>
              <a:rPr lang="ru-RU" sz="1600" dirty="0" smtClean="0">
                <a:solidFill>
                  <a:srgbClr val="FFFF00"/>
                </a:solidFill>
                <a:latin typeface="Arial Black" pitchFamily="34" charset="0"/>
              </a:rPr>
              <a:t>Моим ребятам повезло, их возили в Берлин, а я был на дежурстве.</a:t>
            </a:r>
            <a:br>
              <a:rPr lang="ru-RU" sz="1600" dirty="0" smtClean="0">
                <a:solidFill>
                  <a:srgbClr val="FFFF00"/>
                </a:solidFill>
                <a:latin typeface="Arial Black" pitchFamily="34" charset="0"/>
              </a:rPr>
            </a:br>
            <a:endParaRPr lang="ru-RU" sz="16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FF00"/>
                </a:solidFill>
                <a:latin typeface="Arial Black" pitchFamily="34" charset="0"/>
              </a:rPr>
              <a:t>Наградной материал	</a:t>
            </a:r>
            <a:endParaRPr lang="ru-RU" dirty="0">
              <a:solidFill>
                <a:srgbClr val="FFFF00"/>
              </a:solidFill>
              <a:latin typeface="Arial Black" pitchFamily="34" charset="0"/>
            </a:endParaRPr>
          </a:p>
        </p:txBody>
      </p:sp>
      <p:pic>
        <p:nvPicPr>
          <p:cNvPr id="4" name="Содержимое 3" descr="101_1091.JPG"/>
          <p:cNvPicPr>
            <a:picLocks noGrp="1" noChangeAspect="1"/>
          </p:cNvPicPr>
          <p:nvPr>
            <p:ph sz="half" idx="1"/>
          </p:nvPr>
        </p:nvPicPr>
        <p:blipFill>
          <a:blip r:embed="rId2" cstate="print"/>
          <a:srcRect l="12516" r="9251"/>
          <a:stretch>
            <a:fillRect/>
          </a:stretch>
        </p:blipFill>
        <p:spPr>
          <a:xfrm>
            <a:off x="1357290" y="1546860"/>
            <a:ext cx="2357454" cy="4526280"/>
          </a:xfrm>
        </p:spPr>
      </p:pic>
      <p:pic>
        <p:nvPicPr>
          <p:cNvPr id="6" name="Содержимое 5" descr="101_1086.JPG"/>
          <p:cNvPicPr>
            <a:picLocks noGrp="1" noChangeAspect="1"/>
          </p:cNvPicPr>
          <p:nvPr>
            <p:ph sz="half" idx="2"/>
          </p:nvPr>
        </p:nvPicPr>
        <p:blipFill>
          <a:blip r:embed="rId3" cstate="print"/>
          <a:srcRect b="13694"/>
          <a:stretch>
            <a:fillRect/>
          </a:stretch>
        </p:blipFill>
        <p:spPr>
          <a:xfrm>
            <a:off x="4657826" y="2465416"/>
            <a:ext cx="4039985" cy="2320906"/>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Наградной материал Александра Никифоровича</a:t>
            </a:r>
            <a:endParaRPr lang="ru-RU" dirty="0"/>
          </a:p>
        </p:txBody>
      </p:sp>
      <p:pic>
        <p:nvPicPr>
          <p:cNvPr id="10" name="Содержимое 9" descr="101_1094.JPG"/>
          <p:cNvPicPr>
            <a:picLocks noGrp="1" noChangeAspect="1"/>
          </p:cNvPicPr>
          <p:nvPr>
            <p:ph sz="half" idx="1"/>
          </p:nvPr>
        </p:nvPicPr>
        <p:blipFill>
          <a:blip r:embed="rId2" cstate="print"/>
          <a:stretch>
            <a:fillRect/>
          </a:stretch>
        </p:blipFill>
        <p:spPr>
          <a:xfrm>
            <a:off x="940651" y="2060171"/>
            <a:ext cx="3092335" cy="3499658"/>
          </a:xfrm>
        </p:spPr>
      </p:pic>
      <p:pic>
        <p:nvPicPr>
          <p:cNvPr id="8" name="Содержимое 7" descr="101_1096.JPG"/>
          <p:cNvPicPr>
            <a:picLocks noGrp="1" noChangeAspect="1"/>
          </p:cNvPicPr>
          <p:nvPr>
            <p:ph sz="half" idx="2"/>
          </p:nvPr>
        </p:nvPicPr>
        <p:blipFill>
          <a:blip r:embed="rId3" cstate="print"/>
          <a:stretch>
            <a:fillRect/>
          </a:stretch>
        </p:blipFill>
        <p:spPr>
          <a:xfrm>
            <a:off x="4903051" y="2060171"/>
            <a:ext cx="3549535" cy="3499658"/>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IMG.jpg"/>
          <p:cNvPicPr>
            <a:picLocks noGrp="1" noChangeAspect="1"/>
          </p:cNvPicPr>
          <p:nvPr>
            <p:ph idx="1"/>
          </p:nvPr>
        </p:nvPicPr>
        <p:blipFill>
          <a:blip r:embed="rId2" cstate="print"/>
          <a:stretch>
            <a:fillRect/>
          </a:stretch>
        </p:blipFill>
        <p:spPr>
          <a:xfrm>
            <a:off x="1857356" y="2285992"/>
            <a:ext cx="5410200" cy="3599688"/>
          </a:xfrm>
        </p:spPr>
      </p:pic>
      <p:sp>
        <p:nvSpPr>
          <p:cNvPr id="5" name="Заголовок 4"/>
          <p:cNvSpPr>
            <a:spLocks noGrp="1"/>
          </p:cNvSpPr>
          <p:nvPr>
            <p:ph type="title"/>
          </p:nvPr>
        </p:nvSpPr>
        <p:spPr>
          <a:xfrm>
            <a:off x="428596" y="571480"/>
            <a:ext cx="8229600" cy="1219200"/>
          </a:xfrm>
        </p:spPr>
        <p:txBody>
          <a:bodyPr>
            <a:normAutofit fontScale="90000"/>
          </a:bodyPr>
          <a:lstStyle/>
          <a:p>
            <a:r>
              <a:rPr lang="ru-RU" dirty="0" smtClean="0"/>
              <a:t>Александр Никифорович принимает поздравления от юных миротворцев </a:t>
            </a: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1472" y="285728"/>
            <a:ext cx="7924800" cy="1371600"/>
          </a:xfrm>
        </p:spPr>
        <p:txBody>
          <a:bodyPr>
            <a:normAutofit fontScale="90000"/>
          </a:bodyPr>
          <a:lstStyle/>
          <a:p>
            <a:pPr algn="ctr"/>
            <a:r>
              <a:rPr lang="ru-RU" sz="1600" b="1" dirty="0" smtClean="0"/>
              <a:t> 	</a:t>
            </a:r>
            <a:r>
              <a:rPr lang="ru-RU" sz="2400" b="1" dirty="0" smtClean="0">
                <a:solidFill>
                  <a:srgbClr val="FFC000"/>
                </a:solidFill>
                <a:latin typeface="Arial Black" pitchFamily="34" charset="0"/>
              </a:rPr>
              <a:t>Таисия Михайловна родилась в станице Отрадная </a:t>
            </a:r>
            <a:br>
              <a:rPr lang="ru-RU" sz="2400" b="1" dirty="0" smtClean="0">
                <a:solidFill>
                  <a:srgbClr val="FFC000"/>
                </a:solidFill>
                <a:latin typeface="Arial Black" pitchFamily="34" charset="0"/>
              </a:rPr>
            </a:br>
            <a:r>
              <a:rPr lang="ru-RU" sz="2400" b="1" dirty="0" smtClean="0">
                <a:solidFill>
                  <a:srgbClr val="FFC000"/>
                </a:solidFill>
                <a:latin typeface="Arial Black" pitchFamily="34" charset="0"/>
              </a:rPr>
              <a:t>	(Краснодарский край).</a:t>
            </a:r>
            <a:r>
              <a:rPr lang="ru-RU" sz="2400" dirty="0" smtClean="0">
                <a:latin typeface="Arial Black" pitchFamily="34" charset="0"/>
              </a:rPr>
              <a:t/>
            </a:r>
            <a:br>
              <a:rPr lang="ru-RU" sz="2400" dirty="0" smtClean="0">
                <a:latin typeface="Arial Black" pitchFamily="34" charset="0"/>
              </a:rPr>
            </a:br>
            <a:r>
              <a:rPr lang="ru-RU" sz="2400" b="1" dirty="0" smtClean="0">
                <a:latin typeface="Arial Black" pitchFamily="34" charset="0"/>
              </a:rPr>
              <a:t>	</a:t>
            </a:r>
            <a:endParaRPr lang="ru-RU" sz="2400" dirty="0">
              <a:latin typeface="Arial Black" pitchFamily="34" charset="0"/>
            </a:endParaRPr>
          </a:p>
        </p:txBody>
      </p:sp>
      <p:sp>
        <p:nvSpPr>
          <p:cNvPr id="5" name="Текст 4"/>
          <p:cNvSpPr>
            <a:spLocks noGrp="1"/>
          </p:cNvSpPr>
          <p:nvPr>
            <p:ph type="body" idx="1"/>
          </p:nvPr>
        </p:nvSpPr>
        <p:spPr>
          <a:xfrm>
            <a:off x="685800" y="1357298"/>
            <a:ext cx="7924800" cy="5072098"/>
          </a:xfrm>
        </p:spPr>
        <p:txBody>
          <a:bodyPr>
            <a:noAutofit/>
          </a:bodyPr>
          <a:lstStyle/>
          <a:p>
            <a:r>
              <a:rPr lang="ru-RU" sz="1400" b="1" dirty="0" err="1" smtClean="0">
                <a:solidFill>
                  <a:schemeClr val="tx2">
                    <a:lumMod val="90000"/>
                  </a:schemeClr>
                </a:solidFill>
              </a:rPr>
              <a:t>ошему</a:t>
            </a:r>
            <a:r>
              <a:rPr lang="ru-RU" sz="1400" b="1" dirty="0" smtClean="0">
                <a:solidFill>
                  <a:schemeClr val="tx2">
                    <a:lumMod val="90000"/>
                  </a:schemeClr>
                </a:solidFill>
              </a:rPr>
              <a:t>, т.е. добра не ждали».</a:t>
            </a:r>
            <a:r>
              <a:rPr lang="ru-RU" sz="1400" dirty="0" smtClean="0">
                <a:solidFill>
                  <a:schemeClr val="tx2">
                    <a:lumMod val="90000"/>
                  </a:schemeClr>
                </a:solidFill>
              </a:rPr>
              <a:t/>
            </a:r>
            <a:br>
              <a:rPr lang="ru-RU" sz="1400" dirty="0" smtClean="0">
                <a:solidFill>
                  <a:schemeClr val="tx2">
                    <a:lumMod val="90000"/>
                  </a:schemeClr>
                </a:solidFill>
              </a:rPr>
            </a:br>
            <a:r>
              <a:rPr lang="ru-RU" sz="1400" b="1" dirty="0" smtClean="0">
                <a:solidFill>
                  <a:schemeClr val="tx2">
                    <a:lumMod val="90000"/>
                  </a:schemeClr>
                </a:solidFill>
              </a:rPr>
              <a:t>	О </a:t>
            </a:r>
            <a:r>
              <a:rPr lang="ru-RU" sz="1400" b="1" dirty="0" err="1">
                <a:solidFill>
                  <a:schemeClr val="tx2">
                    <a:lumMod val="90000"/>
                  </a:schemeClr>
                </a:solidFill>
              </a:rPr>
              <a:t>воеТаисия</a:t>
            </a:r>
            <a:r>
              <a:rPr lang="ru-RU" sz="1400" b="1" dirty="0">
                <a:solidFill>
                  <a:schemeClr val="tx2">
                    <a:lumMod val="90000"/>
                  </a:schemeClr>
                </a:solidFill>
              </a:rPr>
              <a:t> Михайловна вспоминает, что все жили в предчувствии войны. Знали, что она, будет.</a:t>
            </a:r>
            <a:r>
              <a:rPr lang="ru-RU" sz="1400" dirty="0">
                <a:solidFill>
                  <a:schemeClr val="tx2">
                    <a:lumMod val="90000"/>
                  </a:schemeClr>
                </a:solidFill>
              </a:rPr>
              <a:t/>
            </a:r>
            <a:br>
              <a:rPr lang="ru-RU" sz="1400" dirty="0">
                <a:solidFill>
                  <a:schemeClr val="tx2">
                    <a:lumMod val="90000"/>
                  </a:schemeClr>
                </a:solidFill>
              </a:rPr>
            </a:br>
            <a:r>
              <a:rPr lang="ru-RU" sz="1400" b="1" dirty="0">
                <a:solidFill>
                  <a:schemeClr val="tx2">
                    <a:lumMod val="90000"/>
                  </a:schemeClr>
                </a:solidFill>
              </a:rPr>
              <a:t>	До войны она работала в швейной мастерской. Так вот, к ним приходили инструктора и учили персонал пользоваться противогазами, пожарными гидрантами, учили гасить фугасы. </a:t>
            </a:r>
            <a:br>
              <a:rPr lang="ru-RU" sz="1400" b="1" dirty="0">
                <a:solidFill>
                  <a:schemeClr val="tx2">
                    <a:lumMod val="90000"/>
                  </a:schemeClr>
                </a:solidFill>
              </a:rPr>
            </a:br>
            <a:r>
              <a:rPr lang="ru-RU" sz="1400" b="1" dirty="0">
                <a:solidFill>
                  <a:schemeClr val="tx2">
                    <a:lumMod val="90000"/>
                  </a:schemeClr>
                </a:solidFill>
              </a:rPr>
              <a:t>Всё это было после работы. Мы все </a:t>
            </a:r>
            <a:r>
              <a:rPr lang="ru-RU" sz="1400" b="1" dirty="0" err="1">
                <a:solidFill>
                  <a:schemeClr val="tx2">
                    <a:lumMod val="90000"/>
                  </a:schemeClr>
                </a:solidFill>
              </a:rPr>
              <a:t>оставались.«Мы</a:t>
            </a:r>
            <a:r>
              <a:rPr lang="ru-RU" sz="1400" b="1" dirty="0">
                <a:solidFill>
                  <a:schemeClr val="tx2">
                    <a:lumMod val="90000"/>
                  </a:schemeClr>
                </a:solidFill>
              </a:rPr>
              <a:t> все понимали, что это не к добру, не к </a:t>
            </a:r>
            <a:r>
              <a:rPr lang="ru-RU" sz="1400" b="1" dirty="0" err="1">
                <a:solidFill>
                  <a:schemeClr val="tx2">
                    <a:lumMod val="90000"/>
                  </a:schemeClr>
                </a:solidFill>
              </a:rPr>
              <a:t>хорнных</a:t>
            </a:r>
            <a:r>
              <a:rPr lang="ru-RU" sz="1400" b="1" dirty="0">
                <a:solidFill>
                  <a:schemeClr val="tx2">
                    <a:lumMod val="90000"/>
                  </a:schemeClr>
                </a:solidFill>
              </a:rPr>
              <a:t> </a:t>
            </a:r>
            <a:r>
              <a:rPr lang="ru-RU" sz="1400" b="1" dirty="0" smtClean="0">
                <a:solidFill>
                  <a:schemeClr val="tx2">
                    <a:lumMod val="90000"/>
                  </a:schemeClr>
                </a:solidFill>
              </a:rPr>
              <a:t>событиях, того времени (об Испании), ничего не знали, а вот, когда зашевелилась  «япошки» мы были уверены, что «мы их всех победим, всех разбомбим, что-то они там зашевелись».  «Самураи, держитесь!». Мы их победили. Были уверены, что России все бояться… и вдруг такое…</a:t>
            </a:r>
            <a:r>
              <a:rPr lang="ru-RU" sz="1400" dirty="0" smtClean="0">
                <a:solidFill>
                  <a:schemeClr val="tx2">
                    <a:lumMod val="90000"/>
                  </a:schemeClr>
                </a:solidFill>
              </a:rPr>
              <a:t/>
            </a:r>
            <a:br>
              <a:rPr lang="ru-RU" sz="1400" dirty="0" smtClean="0">
                <a:solidFill>
                  <a:schemeClr val="tx2">
                    <a:lumMod val="90000"/>
                  </a:schemeClr>
                </a:solidFill>
              </a:rPr>
            </a:br>
            <a:r>
              <a:rPr lang="ru-RU" sz="1400" b="1" dirty="0" smtClean="0">
                <a:solidFill>
                  <a:schemeClr val="tx2">
                    <a:lumMod val="90000"/>
                  </a:schemeClr>
                </a:solidFill>
              </a:rPr>
              <a:t>	«В начале войны я осталась без работы, т.к. закрыли наши мастерские.  Что делать, когда остался без куска хлеба?».</a:t>
            </a:r>
            <a:r>
              <a:rPr lang="ru-RU" sz="1400" dirty="0" smtClean="0">
                <a:solidFill>
                  <a:schemeClr val="tx2">
                    <a:lumMod val="90000"/>
                  </a:schemeClr>
                </a:solidFill>
              </a:rPr>
              <a:t/>
            </a:r>
            <a:br>
              <a:rPr lang="ru-RU" sz="1400" dirty="0" smtClean="0">
                <a:solidFill>
                  <a:schemeClr val="tx2">
                    <a:lumMod val="90000"/>
                  </a:schemeClr>
                </a:solidFill>
              </a:rPr>
            </a:br>
            <a:r>
              <a:rPr lang="ru-RU" sz="1400" b="1" dirty="0" smtClean="0">
                <a:solidFill>
                  <a:schemeClr val="tx2">
                    <a:lumMod val="90000"/>
                  </a:schemeClr>
                </a:solidFill>
              </a:rPr>
              <a:t>	 Близкий родственник работал в военкомате. Предложил работу телефонистки в  стрелково-пулемётном училище, а я телефон в глаза не видела. Устроилась. Дежурила на телефоне. Стала получать 400 гр. хлеба. </a:t>
            </a:r>
            <a:br>
              <a:rPr lang="ru-RU" sz="1400" b="1" dirty="0" smtClean="0">
                <a:solidFill>
                  <a:schemeClr val="tx2">
                    <a:lumMod val="90000"/>
                  </a:schemeClr>
                </a:solidFill>
              </a:rPr>
            </a:br>
            <a:r>
              <a:rPr lang="ru-RU" sz="1400" b="1" dirty="0" smtClean="0">
                <a:solidFill>
                  <a:schemeClr val="tx2">
                    <a:lumMod val="90000"/>
                  </a:schemeClr>
                </a:solidFill>
              </a:rPr>
              <a:t>	Однажды пришел приказ из Кутаиси, что наш запасной полк должен прибыть в Сухуми. Мы сначала были все вольнонаёмные. Потом все девчонки стали знакомиться с аппаратурой(радиостанции стали изучать). Нам сшили комбинезоны.   Мы освоили «морзянку» (азбуку Морзе), работу на ключе. Короче, освоили связь. Мы брали радиостанции на плечо и уходили далеко в горы, где практиковались.</a:t>
            </a:r>
            <a:endParaRPr lang="ru-RU" sz="14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285719" y="285728"/>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smtClean="0">
                <a:solidFill>
                  <a:schemeClr val="accent5">
                    <a:lumMod val="75000"/>
                  </a:schemeClr>
                </a:solidFill>
                <a:latin typeface="Arial Black" pitchFamily="34" charset="0"/>
              </a:rPr>
              <a:t> </a:t>
            </a:r>
            <a:r>
              <a:rPr lang="ru-RU" sz="2800" dirty="0" err="1" smtClean="0">
                <a:solidFill>
                  <a:schemeClr val="accent5">
                    <a:lumMod val="75000"/>
                  </a:schemeClr>
                </a:solidFill>
                <a:latin typeface="Arial Black" pitchFamily="34" charset="0"/>
              </a:rPr>
              <a:t>Пояркина</a:t>
            </a:r>
            <a:endParaRPr lang="ru-RU" sz="2800" dirty="0" smtClean="0">
              <a:solidFill>
                <a:schemeClr val="accent5">
                  <a:lumMod val="75000"/>
                </a:schemeClr>
              </a:solidFill>
              <a:latin typeface="Arial Black" pitchFamily="34" charset="0"/>
            </a:endParaRPr>
          </a:p>
          <a:p>
            <a:pPr algn="ctr"/>
            <a:r>
              <a:rPr lang="ru-RU" sz="2800" dirty="0" smtClean="0">
                <a:solidFill>
                  <a:schemeClr val="accent5">
                    <a:lumMod val="75000"/>
                  </a:schemeClr>
                </a:solidFill>
                <a:latin typeface="Arial Black" pitchFamily="34" charset="0"/>
              </a:rPr>
              <a:t>Александра Гавриловича</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solidFill>
                  <a:srgbClr val="FFFF00"/>
                </a:solidFill>
                <a:latin typeface="+mj-lt"/>
              </a:rPr>
              <a:t>Домашний адрес: Краснореченская,10</a:t>
            </a:r>
          </a:p>
          <a:p>
            <a:r>
              <a:rPr lang="ru-RU" dirty="0" smtClean="0">
                <a:solidFill>
                  <a:srgbClr val="FFFF00"/>
                </a:solidFill>
                <a:latin typeface="+mj-lt"/>
              </a:rPr>
              <a:t>Телефон: 64-41-63</a:t>
            </a:r>
            <a:endParaRPr lang="ru-RU" dirty="0">
              <a:solidFill>
                <a:srgbClr val="FFFF00"/>
              </a:solidFill>
              <a:latin typeface="+mj-lt"/>
            </a:endParaRPr>
          </a:p>
        </p:txBody>
      </p:sp>
      <p:sp>
        <p:nvSpPr>
          <p:cNvPr id="2" name="Заголовок 1"/>
          <p:cNvSpPr>
            <a:spLocks noGrp="1"/>
          </p:cNvSpPr>
          <p:nvPr>
            <p:ph type="ctrTitle"/>
          </p:nvPr>
        </p:nvSpPr>
        <p:spPr/>
        <p:txBody>
          <a:bodyPr/>
          <a:lstStyle/>
          <a:p>
            <a:r>
              <a:rPr lang="ru-RU" dirty="0" err="1" smtClean="0">
                <a:solidFill>
                  <a:srgbClr val="FFFF00"/>
                </a:solidFill>
                <a:latin typeface="Arial Black" pitchFamily="34" charset="0"/>
              </a:rPr>
              <a:t>Пояркин</a:t>
            </a:r>
            <a:r>
              <a:rPr lang="ru-RU" dirty="0" smtClean="0">
                <a:solidFill>
                  <a:srgbClr val="FFFF00"/>
                </a:solidFill>
                <a:latin typeface="Arial Black" pitchFamily="34" charset="0"/>
              </a:rPr>
              <a:t> Александр Гаврилович</a:t>
            </a:r>
            <a:endParaRPr lang="ru-RU"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1945.jpg"/>
          <p:cNvPicPr>
            <a:picLocks noGrp="1" noChangeAspect="1"/>
          </p:cNvPicPr>
          <p:nvPr>
            <p:ph sz="quarter" idx="1"/>
          </p:nvPr>
        </p:nvPicPr>
        <p:blipFill>
          <a:blip r:embed="rId2" cstate="print"/>
          <a:stretch>
            <a:fillRect/>
          </a:stretch>
        </p:blipFill>
        <p:spPr>
          <a:xfrm>
            <a:off x="2063496" y="1229868"/>
            <a:ext cx="3035808" cy="4169664"/>
          </a:xfrm>
        </p:spPr>
      </p:pic>
      <p:sp>
        <p:nvSpPr>
          <p:cNvPr id="3" name="Текст 2"/>
          <p:cNvSpPr>
            <a:spLocks noGrp="1"/>
          </p:cNvSpPr>
          <p:nvPr>
            <p:ph type="body" idx="2"/>
          </p:nvPr>
        </p:nvSpPr>
        <p:spPr/>
        <p:txBody>
          <a:bodyPr>
            <a:normAutofit fontScale="77500" lnSpcReduction="20000"/>
          </a:bodyPr>
          <a:lstStyle/>
          <a:p>
            <a:r>
              <a:rPr lang="ru-RU" b="1" dirty="0" smtClean="0">
                <a:solidFill>
                  <a:srgbClr val="FFFF00"/>
                </a:solidFill>
              </a:rPr>
              <a:t>Александр Гаврилович </a:t>
            </a:r>
            <a:r>
              <a:rPr lang="ru-RU" b="1" dirty="0" err="1" smtClean="0">
                <a:solidFill>
                  <a:srgbClr val="FFFF00"/>
                </a:solidFill>
              </a:rPr>
              <a:t>Пояркин</a:t>
            </a:r>
            <a:r>
              <a:rPr lang="ru-RU" b="1" dirty="0" smtClean="0">
                <a:solidFill>
                  <a:srgbClr val="FFFF00"/>
                </a:solidFill>
              </a:rPr>
              <a:t> родился 24 февраля 1927 года в селе </a:t>
            </a:r>
            <a:r>
              <a:rPr lang="ru-RU" b="1" dirty="0" err="1" smtClean="0">
                <a:solidFill>
                  <a:srgbClr val="FFFF00"/>
                </a:solidFill>
              </a:rPr>
              <a:t>Илиндеевка</a:t>
            </a:r>
            <a:r>
              <a:rPr lang="ru-RU" b="1" dirty="0" smtClean="0">
                <a:solidFill>
                  <a:srgbClr val="FFFF00"/>
                </a:solidFill>
              </a:rPr>
              <a:t> Кемеровского района Кемеровской области.</a:t>
            </a:r>
            <a:endParaRPr lang="ru-RU" dirty="0" smtClean="0">
              <a:solidFill>
                <a:srgbClr val="FFFF00"/>
              </a:solidFill>
            </a:endParaRPr>
          </a:p>
          <a:p>
            <a:r>
              <a:rPr lang="ru-RU" b="1" dirty="0" smtClean="0">
                <a:solidFill>
                  <a:srgbClr val="FFFF00"/>
                </a:solidFill>
              </a:rPr>
              <a:t>	24 ноября 1944 года Призывной комиссией при Рудничном районном военном комиссариате Кемеровской области был признан годным к строевой службе и призван на  действительную военную службу.</a:t>
            </a:r>
            <a:endParaRPr lang="ru-RU" dirty="0" smtClean="0">
              <a:solidFill>
                <a:srgbClr val="FFFF00"/>
              </a:solidFill>
            </a:endParaRPr>
          </a:p>
          <a:p>
            <a:endParaRPr lang="ru-RU" dirty="0"/>
          </a:p>
        </p:txBody>
      </p:sp>
      <p:sp>
        <p:nvSpPr>
          <p:cNvPr id="2" name="Заголовок 1"/>
          <p:cNvSpPr>
            <a:spLocks noGrp="1"/>
          </p:cNvSpPr>
          <p:nvPr>
            <p:ph type="title"/>
          </p:nvPr>
        </p:nvSpPr>
        <p:spPr/>
        <p:txBody>
          <a:bodyPr/>
          <a:lstStyle/>
          <a:p>
            <a:r>
              <a:rPr lang="ru-RU" dirty="0" err="1" smtClean="0">
                <a:solidFill>
                  <a:srgbClr val="FFFF00"/>
                </a:solidFill>
              </a:rPr>
              <a:t>Пояркин</a:t>
            </a:r>
            <a:r>
              <a:rPr lang="ru-RU" dirty="0" smtClean="0">
                <a:solidFill>
                  <a:srgbClr val="FFFF00"/>
                </a:solidFill>
              </a:rPr>
              <a:t> </a:t>
            </a:r>
            <a:br>
              <a:rPr lang="ru-RU" dirty="0" smtClean="0">
                <a:solidFill>
                  <a:srgbClr val="FFFF00"/>
                </a:solidFill>
              </a:rPr>
            </a:br>
            <a:r>
              <a:rPr lang="ru-RU" dirty="0" smtClean="0">
                <a:solidFill>
                  <a:srgbClr val="FFFF00"/>
                </a:solidFill>
              </a:rPr>
              <a:t>Александр Гаврилович</a:t>
            </a:r>
            <a:endParaRPr lang="ru-RU" dirty="0">
              <a:solidFill>
                <a:srgbClr val="FFFF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Содержимое 6" descr="Пояркин матрос 1944.jpg"/>
          <p:cNvPicPr>
            <a:picLocks noGrp="1" noChangeAspect="1"/>
          </p:cNvPicPr>
          <p:nvPr>
            <p:ph sz="half" idx="1"/>
          </p:nvPr>
        </p:nvPicPr>
        <p:blipFill>
          <a:blip r:embed="rId2" cstate="print"/>
          <a:stretch>
            <a:fillRect/>
          </a:stretch>
        </p:blipFill>
        <p:spPr>
          <a:xfrm>
            <a:off x="466826" y="2523605"/>
            <a:ext cx="3777441" cy="2405593"/>
          </a:xfrm>
        </p:spPr>
      </p:pic>
      <p:sp>
        <p:nvSpPr>
          <p:cNvPr id="4" name="Содержимое 3"/>
          <p:cNvSpPr>
            <a:spLocks noGrp="1"/>
          </p:cNvSpPr>
          <p:nvPr>
            <p:ph sz="half" idx="2"/>
          </p:nvPr>
        </p:nvSpPr>
        <p:spPr>
          <a:xfrm>
            <a:off x="4648200" y="1524000"/>
            <a:ext cx="4059936" cy="4976834"/>
          </a:xfrm>
        </p:spPr>
        <p:txBody>
          <a:bodyPr>
            <a:normAutofit fontScale="62500" lnSpcReduction="20000"/>
          </a:bodyPr>
          <a:lstStyle/>
          <a:p>
            <a:r>
              <a:rPr lang="ru-RU" dirty="0" smtClean="0">
                <a:solidFill>
                  <a:srgbClr val="FFFF00"/>
                </a:solidFill>
                <a:latin typeface="Arial Black" pitchFamily="34" charset="0"/>
              </a:rPr>
              <a:t>Матрос </a:t>
            </a:r>
            <a:r>
              <a:rPr lang="ru-RU" dirty="0" err="1" smtClean="0">
                <a:solidFill>
                  <a:srgbClr val="FFFF00"/>
                </a:solidFill>
                <a:latin typeface="Arial Black" pitchFamily="34" charset="0"/>
              </a:rPr>
              <a:t>Пояркин</a:t>
            </a:r>
            <a:r>
              <a:rPr lang="ru-RU" dirty="0" smtClean="0">
                <a:solidFill>
                  <a:srgbClr val="FFFF00"/>
                </a:solidFill>
                <a:latin typeface="Arial Black" pitchFamily="34" charset="0"/>
              </a:rPr>
              <a:t>, 1944г.</a:t>
            </a:r>
          </a:p>
          <a:p>
            <a:endParaRPr lang="ru-RU" dirty="0" smtClean="0">
              <a:solidFill>
                <a:srgbClr val="FFFF00"/>
              </a:solidFill>
              <a:latin typeface="Arial Black" pitchFamily="34" charset="0"/>
            </a:endParaRPr>
          </a:p>
          <a:p>
            <a:r>
              <a:rPr lang="ru-RU" b="1" dirty="0" smtClean="0">
                <a:solidFill>
                  <a:srgbClr val="FFFF00"/>
                </a:solidFill>
                <a:latin typeface="Arial Black" pitchFamily="34" charset="0"/>
              </a:rPr>
              <a:t>12 января 1945 года принял Военную присягу при учебном отряде Т.О.Ф.</a:t>
            </a:r>
            <a:endParaRPr lang="ru-RU" dirty="0" smtClean="0">
              <a:solidFill>
                <a:srgbClr val="FFFF00"/>
              </a:solidFill>
              <a:latin typeface="Arial Black" pitchFamily="34" charset="0"/>
            </a:endParaRPr>
          </a:p>
          <a:p>
            <a:r>
              <a:rPr lang="ru-RU" b="1" dirty="0" smtClean="0">
                <a:solidFill>
                  <a:srgbClr val="FFFF00"/>
                </a:solidFill>
                <a:latin typeface="Arial Black" pitchFamily="34" charset="0"/>
              </a:rPr>
              <a:t>        Воинское звание – ст.матрос.</a:t>
            </a:r>
            <a:endParaRPr lang="ru-RU" dirty="0" smtClean="0">
              <a:solidFill>
                <a:srgbClr val="FFFF00"/>
              </a:solidFill>
              <a:latin typeface="Arial Black" pitchFamily="34" charset="0"/>
            </a:endParaRPr>
          </a:p>
          <a:p>
            <a:r>
              <a:rPr lang="ru-RU" b="1" dirty="0" smtClean="0">
                <a:solidFill>
                  <a:srgbClr val="FFFF00"/>
                </a:solidFill>
                <a:latin typeface="Arial Black" pitchFamily="34" charset="0"/>
              </a:rPr>
              <a:t>	Служил в составе сторожевого корабля «ЭК-25».</a:t>
            </a:r>
            <a:endParaRPr lang="ru-RU" dirty="0" smtClean="0">
              <a:solidFill>
                <a:srgbClr val="FFFF00"/>
              </a:solidFill>
              <a:latin typeface="Arial Black" pitchFamily="34" charset="0"/>
            </a:endParaRPr>
          </a:p>
          <a:p>
            <a:r>
              <a:rPr lang="ru-RU" b="1" dirty="0" smtClean="0">
                <a:solidFill>
                  <a:srgbClr val="FFFF00"/>
                </a:solidFill>
                <a:latin typeface="Arial Black" pitchFamily="34" charset="0"/>
              </a:rPr>
              <a:t>	 Начал службу матросом отряда ТОФ в ноябре 1944 года.</a:t>
            </a:r>
            <a:endParaRPr lang="ru-RU" dirty="0" smtClean="0">
              <a:solidFill>
                <a:srgbClr val="FFFF00"/>
              </a:solidFill>
              <a:latin typeface="Arial Black" pitchFamily="34" charset="0"/>
            </a:endParaRPr>
          </a:p>
          <a:p>
            <a:r>
              <a:rPr lang="ru-RU" b="1" dirty="0" smtClean="0">
                <a:solidFill>
                  <a:srgbClr val="FFFF00"/>
                </a:solidFill>
                <a:latin typeface="Arial Black" pitchFamily="34" charset="0"/>
              </a:rPr>
              <a:t>	В апреле 1945 года в составе части 25104 служил </a:t>
            </a:r>
            <a:r>
              <a:rPr lang="ru-RU" b="1" dirty="0" err="1" smtClean="0">
                <a:solidFill>
                  <a:srgbClr val="FFFF00"/>
                </a:solidFill>
                <a:latin typeface="Arial Black" pitchFamily="34" charset="0"/>
              </a:rPr>
              <a:t>мл.командором</a:t>
            </a:r>
            <a:r>
              <a:rPr lang="ru-RU" b="1" dirty="0" smtClean="0">
                <a:solidFill>
                  <a:srgbClr val="FFFF00"/>
                </a:solidFill>
                <a:latin typeface="Arial Black" pitchFamily="34" charset="0"/>
              </a:rPr>
              <a:t> палубы. В мае был переведён в другую в/часть за № 90822, где прослужил </a:t>
            </a:r>
            <a:r>
              <a:rPr lang="ru-RU" b="1" dirty="0" err="1" smtClean="0">
                <a:solidFill>
                  <a:srgbClr val="FFFF00"/>
                </a:solidFill>
                <a:latin typeface="Arial Black" pitchFamily="34" charset="0"/>
              </a:rPr>
              <a:t>мл.командором</a:t>
            </a:r>
            <a:r>
              <a:rPr lang="ru-RU" b="1" dirty="0" smtClean="0">
                <a:solidFill>
                  <a:srgbClr val="FFFF00"/>
                </a:solidFill>
                <a:latin typeface="Arial Black" pitchFamily="34" charset="0"/>
              </a:rPr>
              <a:t> до мая 50 года.</a:t>
            </a:r>
            <a:endParaRPr lang="ru-RU" dirty="0" smtClean="0">
              <a:solidFill>
                <a:srgbClr val="FFFF00"/>
              </a:solidFill>
              <a:latin typeface="Arial Black" pitchFamily="34" charset="0"/>
            </a:endParaRPr>
          </a:p>
          <a:p>
            <a:endParaRPr lang="ru-RU"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0930.JPG"/>
          <p:cNvPicPr>
            <a:picLocks noGrp="1" noChangeAspect="1"/>
          </p:cNvPicPr>
          <p:nvPr>
            <p:ph idx="1"/>
          </p:nvPr>
        </p:nvPicPr>
        <p:blipFill>
          <a:blip r:embed="rId2" cstate="print"/>
          <a:srcRect r="12844" b="13226"/>
          <a:stretch>
            <a:fillRect/>
          </a:stretch>
        </p:blipFill>
        <p:spPr>
          <a:xfrm>
            <a:off x="928662" y="1643050"/>
            <a:ext cx="6786610" cy="4357718"/>
          </a:xfrm>
        </p:spPr>
      </p:pic>
      <p:sp>
        <p:nvSpPr>
          <p:cNvPr id="2" name="Заголовок 1"/>
          <p:cNvSpPr>
            <a:spLocks noGrp="1"/>
          </p:cNvSpPr>
          <p:nvPr>
            <p:ph type="title"/>
          </p:nvPr>
        </p:nvSpPr>
        <p:spPr/>
        <p:txBody>
          <a:bodyPr>
            <a:normAutofit/>
          </a:bodyPr>
          <a:lstStyle/>
          <a:p>
            <a:r>
              <a:rPr lang="ru-RU" sz="4000" dirty="0" smtClean="0">
                <a:solidFill>
                  <a:srgbClr val="FFFF00"/>
                </a:solidFill>
                <a:latin typeface="Arial Black" pitchFamily="34" charset="0"/>
              </a:rPr>
              <a:t>Боевой путь</a:t>
            </a:r>
            <a:endParaRPr lang="ru-RU" sz="40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400" b="1" dirty="0" smtClean="0"/>
              <a:t>30 марта 1951 года на основании Постановления Совета Министров СССР от 28 января 1950 года был уволен(демобилизован) в запас.</a:t>
            </a:r>
            <a:r>
              <a:rPr lang="ru-RU" sz="1400" dirty="0" smtClean="0"/>
              <a:t/>
            </a:r>
            <a:br>
              <a:rPr lang="ru-RU" sz="1400" dirty="0" smtClean="0"/>
            </a:br>
            <a:r>
              <a:rPr lang="ru-RU" sz="1400" dirty="0" smtClean="0"/>
              <a:t/>
            </a:r>
            <a:br>
              <a:rPr lang="ru-RU" sz="1400" dirty="0" smtClean="0"/>
            </a:br>
            <a:endParaRPr lang="ru-RU" sz="1400" dirty="0"/>
          </a:p>
        </p:txBody>
      </p:sp>
      <p:pic>
        <p:nvPicPr>
          <p:cNvPr id="5" name="Содержимое 4" descr="101_0923.JPG"/>
          <p:cNvPicPr>
            <a:picLocks noGrp="1" noChangeAspect="1"/>
          </p:cNvPicPr>
          <p:nvPr>
            <p:ph sz="half" idx="1"/>
          </p:nvPr>
        </p:nvPicPr>
        <p:blipFill>
          <a:blip r:embed="rId2" cstate="print"/>
          <a:stretch>
            <a:fillRect/>
          </a:stretch>
        </p:blipFill>
        <p:spPr>
          <a:xfrm>
            <a:off x="4643438" y="2428868"/>
            <a:ext cx="4038600" cy="2688619"/>
          </a:xfrm>
        </p:spPr>
      </p:pic>
      <p:pic>
        <p:nvPicPr>
          <p:cNvPr id="7" name="Содержимое 6" descr="101_0922.JPG"/>
          <p:cNvPicPr>
            <a:picLocks noGrp="1" noChangeAspect="1"/>
          </p:cNvPicPr>
          <p:nvPr>
            <p:ph sz="half" idx="2"/>
          </p:nvPr>
        </p:nvPicPr>
        <p:blipFill>
          <a:blip r:embed="rId3" cstate="print"/>
          <a:stretch>
            <a:fillRect/>
          </a:stretch>
        </p:blipFill>
        <p:spPr>
          <a:xfrm>
            <a:off x="285720" y="2428868"/>
            <a:ext cx="4038600" cy="2688619"/>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0925.JPG"/>
          <p:cNvPicPr>
            <a:picLocks noGrp="1" noChangeAspect="1"/>
          </p:cNvPicPr>
          <p:nvPr>
            <p:ph sz="quarter" idx="1"/>
          </p:nvPr>
        </p:nvPicPr>
        <p:blipFill>
          <a:blip r:embed="rId2" cstate="print"/>
          <a:stretch>
            <a:fillRect/>
          </a:stretch>
        </p:blipFill>
        <p:spPr>
          <a:xfrm>
            <a:off x="1025236" y="1612669"/>
            <a:ext cx="5112327" cy="3404062"/>
          </a:xfrm>
        </p:spPr>
      </p:pic>
      <p:sp>
        <p:nvSpPr>
          <p:cNvPr id="6" name="Текст 5"/>
          <p:cNvSpPr>
            <a:spLocks noGrp="1"/>
          </p:cNvSpPr>
          <p:nvPr>
            <p:ph type="body" idx="2"/>
          </p:nvPr>
        </p:nvSpPr>
        <p:spPr/>
        <p:txBody>
          <a:bodyPr>
            <a:normAutofit fontScale="92500" lnSpcReduction="20000"/>
          </a:bodyPr>
          <a:lstStyle/>
          <a:p>
            <a:pPr>
              <a:spcBef>
                <a:spcPts val="0"/>
              </a:spcBef>
            </a:pPr>
            <a:r>
              <a:rPr lang="ru-RU" b="1" dirty="0" smtClean="0"/>
              <a:t>медали «За победу над Японией» от 30.02.45 года,                                     «За победу над Германией»,                                        «30 лет Советской Армии и                            Флота» от 22.02.48,                                           «ХХ лет Победы в ВОВ»,                                           «50 лет ВС СССР»,                           Знак    «25  лет Победы в ВОВ», </a:t>
            </a:r>
            <a:endParaRPr lang="ru-RU" dirty="0" smtClean="0"/>
          </a:p>
          <a:p>
            <a:pPr>
              <a:spcBef>
                <a:spcPts val="0"/>
              </a:spcBef>
            </a:pPr>
            <a:r>
              <a:rPr lang="ru-RU" b="1" dirty="0" smtClean="0"/>
              <a:t> и другие. </a:t>
            </a:r>
            <a:endParaRPr lang="ru-RU" dirty="0"/>
          </a:p>
        </p:txBody>
      </p:sp>
      <p:sp>
        <p:nvSpPr>
          <p:cNvPr id="2" name="Заголовок 1"/>
          <p:cNvSpPr>
            <a:spLocks noGrp="1"/>
          </p:cNvSpPr>
          <p:nvPr>
            <p:ph type="title"/>
          </p:nvPr>
        </p:nvSpPr>
        <p:spPr/>
        <p:txBody>
          <a:bodyPr/>
          <a:lstStyle/>
          <a:p>
            <a:r>
              <a:rPr lang="ru-RU" dirty="0" smtClean="0"/>
              <a:t>Наградной материал</a:t>
            </a:r>
            <a:endParaRPr lang="ru-RU"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Вдова Пояркина Людмила Александровна с членом  поисковой группыгруппы Яной.JPG"/>
          <p:cNvPicPr>
            <a:picLocks noGrp="1" noChangeAspect="1"/>
          </p:cNvPicPr>
          <p:nvPr>
            <p:ph sz="quarter" idx="1"/>
          </p:nvPr>
        </p:nvPicPr>
        <p:blipFill>
          <a:blip r:embed="rId2" cstate="print"/>
          <a:srcRect r="8265" b="13064"/>
          <a:stretch>
            <a:fillRect/>
          </a:stretch>
        </p:blipFill>
        <p:spPr>
          <a:xfrm>
            <a:off x="1025236" y="1612669"/>
            <a:ext cx="4689772" cy="2959339"/>
          </a:xfrm>
        </p:spPr>
      </p:pic>
      <p:sp>
        <p:nvSpPr>
          <p:cNvPr id="3" name="Текст 2"/>
          <p:cNvSpPr>
            <a:spLocks noGrp="1"/>
          </p:cNvSpPr>
          <p:nvPr>
            <p:ph type="body" idx="2"/>
          </p:nvPr>
        </p:nvSpPr>
        <p:spPr>
          <a:xfrm>
            <a:off x="6781800" y="1600200"/>
            <a:ext cx="1984248" cy="4400568"/>
          </a:xfrm>
        </p:spPr>
        <p:txBody>
          <a:bodyPr>
            <a:normAutofit fontScale="85000" lnSpcReduction="10000"/>
          </a:bodyPr>
          <a:lstStyle/>
          <a:p>
            <a:r>
              <a:rPr lang="ru-RU" b="1" dirty="0" smtClean="0">
                <a:solidFill>
                  <a:srgbClr val="FFFF00"/>
                </a:solidFill>
              </a:rPr>
              <a:t>Вдова, Людмила Александровна, вспоминала, что её супруг бывал на Аляске, ремонтировал корабли.</a:t>
            </a:r>
            <a:endParaRPr lang="ru-RU" dirty="0" smtClean="0">
              <a:solidFill>
                <a:srgbClr val="FFFF00"/>
              </a:solidFill>
            </a:endParaRPr>
          </a:p>
          <a:p>
            <a:r>
              <a:rPr lang="ru-RU" b="1" dirty="0" smtClean="0">
                <a:solidFill>
                  <a:srgbClr val="FFFF00"/>
                </a:solidFill>
              </a:rPr>
              <a:t>	Согласно записи в военном билете </a:t>
            </a:r>
            <a:r>
              <a:rPr lang="ru-RU" b="1" dirty="0" err="1" smtClean="0">
                <a:solidFill>
                  <a:srgbClr val="FFFF00"/>
                </a:solidFill>
              </a:rPr>
              <a:t>Пояркин</a:t>
            </a:r>
            <a:r>
              <a:rPr lang="ru-RU" b="1" dirty="0" smtClean="0">
                <a:solidFill>
                  <a:srgbClr val="FFFF00"/>
                </a:solidFill>
              </a:rPr>
              <a:t> Александр Гаврилович участвовал в войне с Японией с 9 августа 1945 года по 3 сентября 1945 года.</a:t>
            </a:r>
            <a:endParaRPr lang="ru-RU" dirty="0" smtClean="0">
              <a:solidFill>
                <a:srgbClr val="FFFF00"/>
              </a:solidFill>
            </a:endParaRPr>
          </a:p>
          <a:p>
            <a:endParaRPr lang="ru-RU" dirty="0"/>
          </a:p>
        </p:txBody>
      </p:sp>
      <p:sp>
        <p:nvSpPr>
          <p:cNvPr id="2" name="Заголовок 1"/>
          <p:cNvSpPr>
            <a:spLocks noGrp="1"/>
          </p:cNvSpPr>
          <p:nvPr>
            <p:ph type="title"/>
          </p:nvPr>
        </p:nvSpPr>
        <p:spPr/>
        <p:txBody>
          <a:bodyPr/>
          <a:lstStyle/>
          <a:p>
            <a:endParaRPr lang="ru-RU"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285992"/>
            <a:ext cx="8229600" cy="1857380"/>
          </a:xfrm>
        </p:spPr>
        <p:style>
          <a:lnRef idx="1">
            <a:schemeClr val="dk1"/>
          </a:lnRef>
          <a:fillRef idx="3">
            <a:schemeClr val="dk1"/>
          </a:fillRef>
          <a:effectRef idx="2">
            <a:schemeClr val="dk1"/>
          </a:effectRef>
          <a:fontRef idx="minor">
            <a:schemeClr val="lt1"/>
          </a:fontRef>
        </p:style>
        <p:txBody>
          <a:bodyPr>
            <a:normAutofit/>
          </a:bodyPr>
          <a:lstStyle/>
          <a:p>
            <a:r>
              <a:rPr lang="ru-RU" sz="2700" dirty="0" smtClean="0">
                <a:solidFill>
                  <a:schemeClr val="bg1"/>
                </a:solidFill>
              </a:rPr>
              <a:t>                  </a:t>
            </a:r>
            <a:r>
              <a:rPr lang="ru-RU" sz="2800" dirty="0" smtClean="0">
                <a:solidFill>
                  <a:schemeClr val="bg1"/>
                </a:solidFill>
              </a:rPr>
              <a:t>Александр Гаврилович </a:t>
            </a:r>
            <a:r>
              <a:rPr lang="ru-RU" sz="2800" dirty="0" err="1" smtClean="0">
                <a:solidFill>
                  <a:schemeClr val="bg1"/>
                </a:solidFill>
              </a:rPr>
              <a:t>Пояркин</a:t>
            </a:r>
            <a:r>
              <a:rPr lang="ru-RU" sz="2800" dirty="0" smtClean="0">
                <a:solidFill>
                  <a:schemeClr val="bg1"/>
                </a:solidFill>
              </a:rPr>
              <a:t> </a:t>
            </a:r>
            <a:br>
              <a:rPr lang="ru-RU" sz="2800" dirty="0" smtClean="0">
                <a:solidFill>
                  <a:schemeClr val="bg1"/>
                </a:solidFill>
              </a:rPr>
            </a:br>
            <a:r>
              <a:rPr lang="ru-RU" sz="2800" dirty="0" smtClean="0">
                <a:solidFill>
                  <a:schemeClr val="bg1"/>
                </a:solidFill>
              </a:rPr>
              <a:t>                 скончался в конце февраля 2011 года.</a:t>
            </a:r>
            <a:br>
              <a:rPr lang="ru-RU" sz="2800" dirty="0" smtClean="0">
                <a:solidFill>
                  <a:schemeClr val="bg1"/>
                </a:solidFill>
              </a:rPr>
            </a:br>
            <a:endParaRPr lang="ru-RU" sz="2800" dirty="0">
              <a:solidFill>
                <a:schemeClr val="bg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duotone>
              <a:prstClr val="black"/>
              <a:schemeClr val="accent3">
                <a:tint val="45000"/>
                <a:satMod val="400000"/>
              </a:schemeClr>
            </a:duotone>
          </a:blip>
          <a:srcRect/>
          <a:stretch>
            <a:fillRect/>
          </a:stretch>
        </p:blipFill>
        <p:spPr bwMode="auto">
          <a:xfrm>
            <a:off x="357158" y="214290"/>
            <a:ext cx="8404893" cy="6072230"/>
          </a:xfrm>
          <a:prstGeom prst="roundRect">
            <a:avLst/>
          </a:prstGeom>
          <a:ln>
            <a:solidFill>
              <a:srgbClr val="FF0000"/>
            </a:solidFill>
          </a:ln>
          <a:effectLst>
            <a:glow rad="101600">
              <a:schemeClr val="accent4">
                <a:satMod val="175000"/>
                <a:alpha val="40000"/>
              </a:schemeClr>
            </a:glow>
            <a:softEdge rad="112500"/>
          </a:effectLst>
        </p:spPr>
      </p:pic>
      <p:sp>
        <p:nvSpPr>
          <p:cNvPr id="3" name="TextBox 2"/>
          <p:cNvSpPr txBox="1"/>
          <p:nvPr/>
        </p:nvSpPr>
        <p:spPr>
          <a:xfrm>
            <a:off x="4786314" y="1071546"/>
            <a:ext cx="3071834" cy="954107"/>
          </a:xfrm>
          <a:prstGeom prst="rect">
            <a:avLst/>
          </a:prstGeom>
          <a:noFill/>
        </p:spPr>
        <p:txBody>
          <a:bodyPr wrap="square" rtlCol="0">
            <a:spAutoFit/>
          </a:bodyPr>
          <a:lstStyle/>
          <a:p>
            <a:r>
              <a:rPr lang="ru-RU" sz="2800" dirty="0" smtClean="0">
                <a:solidFill>
                  <a:schemeClr val="accent4">
                    <a:lumMod val="75000"/>
                  </a:schemeClr>
                </a:solidFill>
                <a:latin typeface="Arial Black" pitchFamily="34" charset="0"/>
              </a:rPr>
              <a:t>Боевой путь</a:t>
            </a:r>
          </a:p>
          <a:p>
            <a:endParaRPr lang="ru-RU" sz="2800" dirty="0">
              <a:solidFill>
                <a:schemeClr val="accent4">
                  <a:lumMod val="75000"/>
                </a:schemeClr>
              </a:solidFill>
              <a:latin typeface="Arial Black" pitchFamily="34" charset="0"/>
            </a:endParaRPr>
          </a:p>
        </p:txBody>
      </p:sp>
      <p:sp>
        <p:nvSpPr>
          <p:cNvPr id="4" name="TextBox 3"/>
          <p:cNvSpPr txBox="1"/>
          <p:nvPr/>
        </p:nvSpPr>
        <p:spPr>
          <a:xfrm>
            <a:off x="1428728" y="5429264"/>
            <a:ext cx="6072230" cy="954107"/>
          </a:xfrm>
          <a:prstGeom prst="rect">
            <a:avLst/>
          </a:prstGeom>
          <a:noFill/>
        </p:spPr>
        <p:txBody>
          <a:bodyPr wrap="square" rtlCol="0">
            <a:spAutoFit/>
          </a:bodyPr>
          <a:lstStyle/>
          <a:p>
            <a:pPr algn="ctr"/>
            <a:r>
              <a:rPr lang="ru-RU" sz="2800" dirty="0" smtClean="0">
                <a:solidFill>
                  <a:schemeClr val="accent5">
                    <a:lumMod val="75000"/>
                  </a:schemeClr>
                </a:solidFill>
                <a:latin typeface="Arial Black" pitchFamily="34" charset="0"/>
              </a:rPr>
              <a:t> </a:t>
            </a:r>
            <a:r>
              <a:rPr lang="ru-RU" sz="2800" dirty="0" err="1" smtClean="0">
                <a:solidFill>
                  <a:schemeClr val="accent5">
                    <a:lumMod val="75000"/>
                  </a:schemeClr>
                </a:solidFill>
                <a:latin typeface="Arial Black" pitchFamily="34" charset="0"/>
              </a:rPr>
              <a:t>Рыженкова</a:t>
            </a:r>
            <a:endParaRPr lang="ru-RU" sz="2800" dirty="0" smtClean="0">
              <a:solidFill>
                <a:schemeClr val="accent5">
                  <a:lumMod val="75000"/>
                </a:schemeClr>
              </a:solidFill>
              <a:latin typeface="Arial Black" pitchFamily="34" charset="0"/>
            </a:endParaRPr>
          </a:p>
          <a:p>
            <a:pPr algn="ctr"/>
            <a:r>
              <a:rPr lang="ru-RU" sz="2800" dirty="0" smtClean="0">
                <a:solidFill>
                  <a:schemeClr val="accent5">
                    <a:lumMod val="75000"/>
                  </a:schemeClr>
                </a:solidFill>
                <a:latin typeface="Arial Black" pitchFamily="34" charset="0"/>
              </a:rPr>
              <a:t>Александра Сергеевича</a:t>
            </a:r>
            <a:endParaRPr lang="ru-RU" sz="2800" dirty="0">
              <a:solidFill>
                <a:schemeClr val="accent5">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509566"/>
            <a:ext cx="8229600" cy="6348434"/>
          </a:xfrm>
        </p:spPr>
        <p:txBody>
          <a:bodyPr>
            <a:normAutofit fontScale="90000"/>
          </a:bodyPr>
          <a:lstStyle/>
          <a:p>
            <a:r>
              <a:rPr lang="ru-RU" sz="1800" b="1" dirty="0" smtClean="0">
                <a:solidFill>
                  <a:schemeClr val="tx2">
                    <a:lumMod val="90000"/>
                  </a:schemeClr>
                </a:solidFill>
              </a:rPr>
              <a:t>Начали бомбить Сухуми. Попадали под бомбежки. Приходилось прятаться в горах, в погребах. </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	После того, как мы услышали речь И. Сталина в 1941 году(3 июля),  мы решили, что это будет наш фронт. Мы понимали, что наша работа на войне это изучить наше «ремесло» хорошо. И это был наш вклад в защиту Родины.</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	И однажды к нам пришли два офицера и спросили, для чего мы изучаем наше дело. Мы ответили,- чтобы помогать  фронту. А они – так  надо  служить. Кто желает защищать Родину?» Надо так надо. В армию пошла добровольно   в 1942 году.</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	Началась служба. Мы держали связь с Москвой. Наш полк  обеспечивал связь.  В начале войны у нас были плохие телефоны, а потом нам прислали американские, эти уже были очень хорошие. Помню, как освобождали пункт Миллерово в Ростовской области. Тогда мы вошли  в состав  46  армии,  76 (8) полку связи, 10/16 батальон, 450 дивизион, который дислоцировался в г. Сухуми.</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	Обслуживали весь Военный Совет, а это 120 номеров. Позывной у меня был «Чайка»</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А немцы рвались занять Сухуми, это же райский курорт: Сочи, Гагры. Но у них ничего не получилось! </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Участвовала в  операциях по  освобождению Вены, Будапешта, Румынии, Австрии, Чехословакии.</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	Победу встретила в Вене. Находилась в землянке.  Испытала невероятную радость и облегчение, что все закончилось. Все знали, что теперь все будет хорошо.</a:t>
            </a:r>
            <a:r>
              <a:rPr lang="ru-RU" sz="1800" dirty="0" smtClean="0">
                <a:solidFill>
                  <a:schemeClr val="tx2">
                    <a:lumMod val="90000"/>
                  </a:schemeClr>
                </a:solidFill>
              </a:rPr>
              <a:t/>
            </a:r>
            <a:br>
              <a:rPr lang="ru-RU" sz="1800" dirty="0" smtClean="0">
                <a:solidFill>
                  <a:schemeClr val="tx2">
                    <a:lumMod val="90000"/>
                  </a:schemeClr>
                </a:solidFill>
              </a:rPr>
            </a:br>
            <a:r>
              <a:rPr lang="ru-RU" sz="1800" b="1" dirty="0" smtClean="0">
                <a:solidFill>
                  <a:schemeClr val="tx2">
                    <a:lumMod val="90000"/>
                  </a:schemeClr>
                </a:solidFill>
              </a:rPr>
              <a:t>	А  до  этого,  я была ранена. Это произошло в Будапеште. Там произошёл мятеж(22.07.45). Получила ранение в голову и один месяц провела в госпитале. </a:t>
            </a:r>
            <a:br>
              <a:rPr lang="ru-RU" sz="1800" b="1" dirty="0" smtClean="0">
                <a:solidFill>
                  <a:schemeClr val="tx2">
                    <a:lumMod val="90000"/>
                  </a:schemeClr>
                </a:solidFill>
              </a:rPr>
            </a:br>
            <a:r>
              <a:rPr lang="ru-RU" sz="1800" b="1" dirty="0" smtClean="0">
                <a:solidFill>
                  <a:schemeClr val="tx2">
                    <a:lumMod val="90000"/>
                  </a:schemeClr>
                </a:solidFill>
              </a:rPr>
              <a:t>	Считаю, что осталась жива чудом. Я верила в Бога. Мне тётя дала молитву «Живые в помощь».</a:t>
            </a:r>
            <a:r>
              <a:rPr lang="ru-RU" sz="1400" dirty="0" smtClean="0"/>
              <a:t/>
            </a:r>
            <a:br>
              <a:rPr lang="ru-RU" sz="1400" dirty="0" smtClean="0"/>
            </a:br>
            <a:r>
              <a:rPr lang="ru-RU" sz="1400" dirty="0" smtClean="0"/>
              <a:t/>
            </a:r>
            <a:br>
              <a:rPr lang="ru-RU" sz="1400" dirty="0" smtClean="0"/>
            </a:br>
            <a:endParaRPr lang="ru-RU" sz="1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solidFill>
                  <a:srgbClr val="FFFF00"/>
                </a:solidFill>
                <a:latin typeface="Arial Black" pitchFamily="34" charset="0"/>
              </a:rPr>
              <a:t>Домашний адрес: </a:t>
            </a:r>
            <a:r>
              <a:rPr lang="ru-RU" dirty="0" err="1" smtClean="0">
                <a:solidFill>
                  <a:srgbClr val="FFFF00"/>
                </a:solidFill>
                <a:latin typeface="Arial Black" pitchFamily="34" charset="0"/>
              </a:rPr>
              <a:t>пр-т</a:t>
            </a:r>
            <a:r>
              <a:rPr lang="ru-RU" dirty="0" smtClean="0">
                <a:solidFill>
                  <a:srgbClr val="FFFF00"/>
                </a:solidFill>
                <a:latin typeface="Arial Black" pitchFamily="34" charset="0"/>
              </a:rPr>
              <a:t> Шахтеров, 49-50</a:t>
            </a:r>
          </a:p>
          <a:p>
            <a:r>
              <a:rPr lang="ru-RU" dirty="0" smtClean="0">
                <a:solidFill>
                  <a:srgbClr val="FFFF00"/>
                </a:solidFill>
                <a:latin typeface="Arial Black" pitchFamily="34" charset="0"/>
              </a:rPr>
              <a:t>Телефон: 34-23-45</a:t>
            </a:r>
            <a:endParaRPr lang="ru-RU" dirty="0">
              <a:solidFill>
                <a:srgbClr val="FFFF00"/>
              </a:solidFill>
              <a:latin typeface="Arial Black" pitchFamily="34" charset="0"/>
            </a:endParaRPr>
          </a:p>
        </p:txBody>
      </p:sp>
      <p:sp>
        <p:nvSpPr>
          <p:cNvPr id="2" name="Заголовок 1"/>
          <p:cNvSpPr>
            <a:spLocks noGrp="1"/>
          </p:cNvSpPr>
          <p:nvPr>
            <p:ph type="ctrTitle"/>
          </p:nvPr>
        </p:nvSpPr>
        <p:spPr/>
        <p:txBody>
          <a:bodyPr/>
          <a:lstStyle/>
          <a:p>
            <a:r>
              <a:rPr lang="ru-RU" dirty="0" err="1" smtClean="0">
                <a:solidFill>
                  <a:srgbClr val="FFFF00"/>
                </a:solidFill>
                <a:latin typeface="Arial Black" pitchFamily="34" charset="0"/>
              </a:rPr>
              <a:t>Рыженков</a:t>
            </a:r>
            <a:r>
              <a:rPr lang="ru-RU" dirty="0" smtClean="0">
                <a:solidFill>
                  <a:srgbClr val="FFFF00"/>
                </a:solidFill>
                <a:latin typeface="Arial Black" pitchFamily="34" charset="0"/>
              </a:rPr>
              <a:t> Александр Сергеевич</a:t>
            </a:r>
            <a:endParaRPr lang="ru-RU"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101_1051.JPG"/>
          <p:cNvPicPr>
            <a:picLocks noGrp="1" noChangeAspect="1"/>
          </p:cNvPicPr>
          <p:nvPr>
            <p:ph sz="quarter" idx="1"/>
          </p:nvPr>
        </p:nvPicPr>
        <p:blipFill>
          <a:blip r:embed="rId2" cstate="print"/>
          <a:srcRect l="13894" b="1893"/>
          <a:stretch>
            <a:fillRect/>
          </a:stretch>
        </p:blipFill>
        <p:spPr>
          <a:xfrm>
            <a:off x="2285984" y="1000108"/>
            <a:ext cx="2748583" cy="4603708"/>
          </a:xfrm>
        </p:spPr>
      </p:pic>
      <p:sp>
        <p:nvSpPr>
          <p:cNvPr id="3" name="Текст 2"/>
          <p:cNvSpPr>
            <a:spLocks noGrp="1"/>
          </p:cNvSpPr>
          <p:nvPr>
            <p:ph type="body" idx="2"/>
          </p:nvPr>
        </p:nvSpPr>
        <p:spPr>
          <a:xfrm>
            <a:off x="6286512" y="1600200"/>
            <a:ext cx="2479536" cy="4400568"/>
          </a:xfrm>
        </p:spPr>
        <p:txBody>
          <a:bodyPr>
            <a:normAutofit fontScale="25000" lnSpcReduction="20000"/>
          </a:bodyPr>
          <a:lstStyle/>
          <a:p>
            <a:pPr>
              <a:lnSpc>
                <a:spcPct val="170000"/>
              </a:lnSpc>
            </a:pPr>
            <a:r>
              <a:rPr lang="ru-RU" sz="3400" dirty="0" err="1" smtClean="0">
                <a:solidFill>
                  <a:srgbClr val="FFFF00"/>
                </a:solidFill>
                <a:latin typeface="Arial Black" pitchFamily="34" charset="0"/>
              </a:rPr>
              <a:t>Рыженков</a:t>
            </a:r>
            <a:r>
              <a:rPr lang="ru-RU" sz="3400" dirty="0" smtClean="0">
                <a:solidFill>
                  <a:srgbClr val="FFFF00"/>
                </a:solidFill>
                <a:latin typeface="Arial Black" pitchFamily="34" charset="0"/>
              </a:rPr>
              <a:t> Александр Сергеевич родился 18 ноября 1920  года  в  деревне  </a:t>
            </a:r>
            <a:r>
              <a:rPr lang="ru-RU" sz="3400" dirty="0" err="1" smtClean="0">
                <a:solidFill>
                  <a:srgbClr val="FFFF00"/>
                </a:solidFill>
                <a:latin typeface="Arial Black" pitchFamily="34" charset="0"/>
              </a:rPr>
              <a:t>Подычево</a:t>
            </a:r>
            <a:r>
              <a:rPr lang="ru-RU" sz="3400" dirty="0" smtClean="0">
                <a:solidFill>
                  <a:srgbClr val="FFFF00"/>
                </a:solidFill>
                <a:latin typeface="Arial Black" pitchFamily="34" charset="0"/>
              </a:rPr>
              <a:t>  Петровского  района Ярославской области.</a:t>
            </a:r>
          </a:p>
          <a:p>
            <a:pPr>
              <a:lnSpc>
                <a:spcPct val="170000"/>
              </a:lnSpc>
            </a:pPr>
            <a:r>
              <a:rPr lang="ru-RU" sz="3400" dirty="0" smtClean="0">
                <a:solidFill>
                  <a:srgbClr val="FFFF00"/>
                </a:solidFill>
                <a:latin typeface="Arial Black" pitchFamily="34" charset="0"/>
              </a:rPr>
              <a:t> 26 апреля 1940 года призывной комиссией при Петровском районном военном комиссариате Ярославской области был признан годным к строевой службе и призван на действительную военную службу.</a:t>
            </a:r>
          </a:p>
          <a:p>
            <a:pPr>
              <a:lnSpc>
                <a:spcPct val="170000"/>
              </a:lnSpc>
            </a:pPr>
            <a:r>
              <a:rPr lang="ru-RU" sz="3400" dirty="0" smtClean="0">
                <a:solidFill>
                  <a:srgbClr val="FFFF00"/>
                </a:solidFill>
                <a:latin typeface="Arial Black" pitchFamily="34" charset="0"/>
              </a:rPr>
              <a:t> Когда началась война он уже отслужил год. </a:t>
            </a:r>
          </a:p>
          <a:p>
            <a:pPr>
              <a:lnSpc>
                <a:spcPct val="170000"/>
              </a:lnSpc>
            </a:pPr>
            <a:r>
              <a:rPr lang="ru-RU" sz="3400" dirty="0" smtClean="0">
                <a:solidFill>
                  <a:srgbClr val="FFFF00"/>
                </a:solidFill>
                <a:latin typeface="Arial Black" pitchFamily="34" charset="0"/>
              </a:rPr>
              <a:t>Что война </a:t>
            </a:r>
            <a:r>
              <a:rPr lang="ru-RU" sz="3400" dirty="0" err="1" smtClean="0">
                <a:solidFill>
                  <a:srgbClr val="FFFF00"/>
                </a:solidFill>
                <a:latin typeface="Arial Black" pitchFamily="34" charset="0"/>
              </a:rPr>
              <a:t>будет-знали</a:t>
            </a:r>
            <a:r>
              <a:rPr lang="ru-RU" sz="3400" dirty="0" smtClean="0">
                <a:solidFill>
                  <a:srgbClr val="FFFF00"/>
                </a:solidFill>
                <a:latin typeface="Arial Black" pitchFamily="34" charset="0"/>
              </a:rPr>
              <a:t> все. Уже тогда были нарушения границы. Во Львове располагались войска ПВО( 4 дивизии и 7 зенитно-пулеметный полк который  в 1942 году был пополнен девчонками из Кемерово)</a:t>
            </a:r>
          </a:p>
          <a:p>
            <a:endParaRPr lang="ru-RU" dirty="0"/>
          </a:p>
        </p:txBody>
      </p:sp>
      <p:sp>
        <p:nvSpPr>
          <p:cNvPr id="2" name="Заголовок 1"/>
          <p:cNvSpPr>
            <a:spLocks noGrp="1"/>
          </p:cNvSpPr>
          <p:nvPr>
            <p:ph type="title"/>
          </p:nvPr>
        </p:nvSpPr>
        <p:spPr/>
        <p:txBody>
          <a:bodyPr/>
          <a:lstStyle/>
          <a:p>
            <a:r>
              <a:rPr lang="ru-RU" dirty="0" err="1" smtClean="0">
                <a:solidFill>
                  <a:srgbClr val="FFFF00"/>
                </a:solidFill>
                <a:latin typeface="Arial Black" pitchFamily="34" charset="0"/>
              </a:rPr>
              <a:t>Рыженков</a:t>
            </a:r>
            <a:r>
              <a:rPr lang="ru-RU" dirty="0" smtClean="0">
                <a:solidFill>
                  <a:srgbClr val="FFFF00"/>
                </a:solidFill>
                <a:latin typeface="Arial Black" pitchFamily="34" charset="0"/>
              </a:rPr>
              <a:t> Александр Сергеевич</a:t>
            </a:r>
            <a:endParaRPr lang="ru-RU"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500034" y="428604"/>
            <a:ext cx="8472518" cy="3643338"/>
          </a:xfrm>
        </p:spPr>
        <p:txBody>
          <a:bodyPr>
            <a:noAutofit/>
          </a:bodyPr>
          <a:lstStyle/>
          <a:p>
            <a:r>
              <a:rPr lang="ru-RU" sz="1200" b="1" dirty="0" smtClean="0">
                <a:solidFill>
                  <a:srgbClr val="FFFF00"/>
                </a:solidFill>
                <a:latin typeface="Arial Black" pitchFamily="34" charset="0"/>
              </a:rPr>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Нам на политзанятиях  все время говорили о  серьезном  международном положении . У многих уже тогда было мнение , что руководители многое скрывают.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 В день начала войны мы проснулись из -за  начавшейся бомбежки, которая началась в 4 часа утра . Мы решили что  опять </a:t>
            </a:r>
            <a:r>
              <a:rPr lang="ru-RU" sz="1200" b="1" dirty="0" err="1" smtClean="0">
                <a:solidFill>
                  <a:srgbClr val="FFFF00"/>
                </a:solidFill>
                <a:latin typeface="Arial Black" pitchFamily="34" charset="0"/>
              </a:rPr>
              <a:t>бендеровцы</a:t>
            </a:r>
            <a:r>
              <a:rPr lang="ru-RU" sz="1200" b="1" dirty="0" smtClean="0">
                <a:solidFill>
                  <a:srgbClr val="FFFF00"/>
                </a:solidFill>
                <a:latin typeface="Arial Black" pitchFamily="34" charset="0"/>
              </a:rPr>
              <a:t>  </a:t>
            </a:r>
            <a:r>
              <a:rPr lang="ru-RU" sz="1200" b="1" dirty="0" err="1" smtClean="0">
                <a:solidFill>
                  <a:srgbClr val="FFFF00"/>
                </a:solidFill>
                <a:latin typeface="Arial Black" pitchFamily="34" charset="0"/>
              </a:rPr>
              <a:t>атакуют,так</a:t>
            </a:r>
            <a:r>
              <a:rPr lang="ru-RU" sz="1200" b="1" dirty="0" smtClean="0">
                <a:solidFill>
                  <a:srgbClr val="FFFF00"/>
                </a:solidFill>
                <a:latin typeface="Arial Black" pitchFamily="34" charset="0"/>
              </a:rPr>
              <a:t> как не задолго до этого они вырезали комендатуру.</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После того как мы услышали речи Молотова и Сталина в победу верили все.</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Наш полк был сформирован на Красной Пресне и нас отправили служить в ПВО под Львовом.</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Пришлось участвовать в обороне Киева, на Курской  дуге ( </a:t>
            </a:r>
            <a:r>
              <a:rPr lang="ru-RU" sz="1200" b="1" dirty="0" err="1" smtClean="0">
                <a:solidFill>
                  <a:srgbClr val="FFFF00"/>
                </a:solidFill>
                <a:latin typeface="Arial Black" pitchFamily="34" charset="0"/>
              </a:rPr>
              <a:t>Воронежско-Харьковское</a:t>
            </a:r>
            <a:r>
              <a:rPr lang="ru-RU" sz="1200" b="1" dirty="0" smtClean="0">
                <a:solidFill>
                  <a:srgbClr val="FFFF00"/>
                </a:solidFill>
                <a:latin typeface="Arial Black" pitchFamily="34" charset="0"/>
              </a:rPr>
              <a:t> направление), обеспечивали переправу через Дон.</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Был свидетелем того как два раза сдавали, а потом отбивали Харьков. Приходилось отбивать мосты Киева, т.е. наши зенитки стояли на этих мостах.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У нас были хорошие командиры которые берегли солдат. </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Я был сержантом, командиром отделения. И командир мне говорил что я должен быть примером для своих подчиненных, недолжен унывать. Помню как нас заставляли подписываться под приказом, где были слова «ни шагу назад …» Т.е. мы понимали, что должны биться до последнего.</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Помню как нас встречали в освобожденном Львове. И тут же вспоминалось как в 41 нас провожали местные жители: кто то плакал, а кто то радовался.</a:t>
            </a:r>
            <a:br>
              <a:rPr lang="ru-RU" sz="1200" b="1" dirty="0" smtClean="0">
                <a:solidFill>
                  <a:srgbClr val="FFFF00"/>
                </a:solidFill>
                <a:latin typeface="Arial Black" pitchFamily="34" charset="0"/>
              </a:rPr>
            </a:br>
            <a:r>
              <a:rPr lang="ru-RU" sz="1200" b="1" dirty="0" smtClean="0">
                <a:solidFill>
                  <a:srgbClr val="FFFF00"/>
                </a:solidFill>
                <a:latin typeface="Arial Black" pitchFamily="34" charset="0"/>
              </a:rPr>
              <a:t/>
            </a:r>
            <a:br>
              <a:rPr lang="ru-RU" sz="1200" b="1" dirty="0" smtClean="0">
                <a:solidFill>
                  <a:srgbClr val="FFFF00"/>
                </a:solidFill>
                <a:latin typeface="Arial Black" pitchFamily="34" charset="0"/>
              </a:rPr>
            </a:br>
            <a:r>
              <a:rPr lang="ru-RU" sz="1200" b="1" dirty="0" smtClean="0">
                <a:latin typeface="Arial Black" pitchFamily="34" charset="0"/>
              </a:rPr>
              <a:t/>
            </a:r>
            <a:br>
              <a:rPr lang="ru-RU" sz="1200" b="1" dirty="0" smtClean="0">
                <a:latin typeface="Arial Black" pitchFamily="34" charset="0"/>
              </a:rPr>
            </a:br>
            <a:r>
              <a:rPr lang="ru-RU" sz="1200" b="1" dirty="0" smtClean="0">
                <a:latin typeface="Arial Black" pitchFamily="34" charset="0"/>
              </a:rPr>
              <a:t/>
            </a:r>
            <a:br>
              <a:rPr lang="ru-RU" sz="1200" b="1" dirty="0" smtClean="0">
                <a:latin typeface="Arial Black" pitchFamily="34" charset="0"/>
              </a:rPr>
            </a:br>
            <a:endParaRPr lang="ru-RU" sz="1200" b="1" dirty="0">
              <a:latin typeface="Arial Black" pitchFamily="34" charset="0"/>
            </a:endParaRPr>
          </a:p>
        </p:txBody>
      </p:sp>
      <p:pic>
        <p:nvPicPr>
          <p:cNvPr id="7" name="Содержимое 6" descr="101_1007.JPG"/>
          <p:cNvPicPr>
            <a:picLocks noGrp="1" noChangeAspect="1"/>
          </p:cNvPicPr>
          <p:nvPr>
            <p:ph sz="half" idx="1"/>
          </p:nvPr>
        </p:nvPicPr>
        <p:blipFill>
          <a:blip r:embed="rId2" cstate="print"/>
          <a:stretch>
            <a:fillRect/>
          </a:stretch>
        </p:blipFill>
        <p:spPr>
          <a:xfrm>
            <a:off x="428596" y="3571876"/>
            <a:ext cx="4039985" cy="2689167"/>
          </a:xfrm>
        </p:spPr>
      </p:pic>
      <p:pic>
        <p:nvPicPr>
          <p:cNvPr id="10" name="Содержимое 9" descr="101_1008.JPG"/>
          <p:cNvPicPr>
            <a:picLocks noGrp="1" noChangeAspect="1"/>
          </p:cNvPicPr>
          <p:nvPr>
            <p:ph sz="half" idx="2"/>
          </p:nvPr>
        </p:nvPicPr>
        <p:blipFill>
          <a:blip r:embed="rId3" cstate="print"/>
          <a:srcRect r="3101" b="11038"/>
          <a:stretch>
            <a:fillRect/>
          </a:stretch>
        </p:blipFill>
        <p:spPr>
          <a:xfrm>
            <a:off x="4572000" y="3643314"/>
            <a:ext cx="3914702" cy="2392344"/>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FF00"/>
                </a:solidFill>
                <a:latin typeface="Arial Black" pitchFamily="34" charset="0"/>
              </a:rPr>
              <a:t>Военный путь </a:t>
            </a:r>
            <a:r>
              <a:rPr lang="ru-RU" dirty="0" err="1" smtClean="0">
                <a:solidFill>
                  <a:srgbClr val="FFFF00"/>
                </a:solidFill>
                <a:latin typeface="Arial Black" pitchFamily="34" charset="0"/>
              </a:rPr>
              <a:t>Рыженкова</a:t>
            </a:r>
            <a:r>
              <a:rPr lang="ru-RU" dirty="0" smtClean="0">
                <a:solidFill>
                  <a:srgbClr val="FFFF00"/>
                </a:solidFill>
                <a:latin typeface="Arial Black" pitchFamily="34" charset="0"/>
              </a:rPr>
              <a:t> А.С.</a:t>
            </a:r>
            <a:endParaRPr lang="ru-RU" dirty="0">
              <a:solidFill>
                <a:srgbClr val="FFFF00"/>
              </a:solidFill>
              <a:latin typeface="Arial Black" pitchFamily="34" charset="0"/>
            </a:endParaRPr>
          </a:p>
        </p:txBody>
      </p:sp>
      <p:pic>
        <p:nvPicPr>
          <p:cNvPr id="5" name="Содержимое 4" descr="101_1009.JPG"/>
          <p:cNvPicPr>
            <a:picLocks noGrp="1" noChangeAspect="1"/>
          </p:cNvPicPr>
          <p:nvPr>
            <p:ph sz="half" idx="1"/>
          </p:nvPr>
        </p:nvPicPr>
        <p:blipFill>
          <a:blip r:embed="rId2" cstate="print"/>
          <a:srcRect l="2371" b="25815"/>
          <a:stretch>
            <a:fillRect/>
          </a:stretch>
        </p:blipFill>
        <p:spPr>
          <a:xfrm>
            <a:off x="5572132" y="1571612"/>
            <a:ext cx="2941633" cy="3357586"/>
          </a:xfrm>
        </p:spPr>
      </p:pic>
      <p:pic>
        <p:nvPicPr>
          <p:cNvPr id="8" name="Содержимое 7" descr="101_1019.JPG"/>
          <p:cNvPicPr>
            <a:picLocks noGrp="1" noChangeAspect="1"/>
          </p:cNvPicPr>
          <p:nvPr>
            <p:ph sz="half" idx="2"/>
          </p:nvPr>
        </p:nvPicPr>
        <p:blipFill>
          <a:blip r:embed="rId3" cstate="print"/>
          <a:srcRect r="2712" b="14602"/>
          <a:stretch>
            <a:fillRect/>
          </a:stretch>
        </p:blipFill>
        <p:spPr>
          <a:xfrm>
            <a:off x="500063" y="2490297"/>
            <a:ext cx="3929061" cy="2296025"/>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152400"/>
            <a:ext cx="8229600" cy="2990848"/>
          </a:xfrm>
        </p:spPr>
        <p:txBody>
          <a:bodyPr>
            <a:normAutofit fontScale="90000"/>
          </a:bodyPr>
          <a:lstStyle/>
          <a:p>
            <a:r>
              <a:rPr lang="ru-RU" sz="1800" b="1" dirty="0" smtClean="0">
                <a:solidFill>
                  <a:srgbClr val="FFFF00"/>
                </a:solidFill>
                <a:latin typeface="Arial Black" pitchFamily="34" charset="0"/>
              </a:rPr>
              <a:t>Видел пленных итальянцев из итальянской дивизии Муссолини в 43г. Когда смотрели на них, обмороженных ненависти не было, а жалость – была.</a:t>
            </a:r>
            <a:br>
              <a:rPr lang="ru-RU" sz="1800" b="1" dirty="0" smtClean="0">
                <a:solidFill>
                  <a:srgbClr val="FFFF00"/>
                </a:solidFill>
                <a:latin typeface="Arial Black" pitchFamily="34" charset="0"/>
              </a:rPr>
            </a:br>
            <a:r>
              <a:rPr lang="ru-RU" sz="1800" b="1" dirty="0" smtClean="0">
                <a:solidFill>
                  <a:srgbClr val="FFFF00"/>
                </a:solidFill>
                <a:latin typeface="Arial Black" pitchFamily="34" charset="0"/>
              </a:rPr>
              <a:t>Видел Власова (еще во Львове). Он принимал парад своей, одной из лучших в то время,99 </a:t>
            </a:r>
            <a:r>
              <a:rPr lang="ru-RU" sz="1800" b="1" dirty="0" err="1" smtClean="0">
                <a:solidFill>
                  <a:srgbClr val="FFFF00"/>
                </a:solidFill>
                <a:latin typeface="Arial Black" pitchFamily="34" charset="0"/>
              </a:rPr>
              <a:t>дивизии.Это</a:t>
            </a:r>
            <a:r>
              <a:rPr lang="ru-RU" sz="1800" b="1" dirty="0" smtClean="0">
                <a:solidFill>
                  <a:srgbClr val="FFFF00"/>
                </a:solidFill>
                <a:latin typeface="Arial Black" pitchFamily="34" charset="0"/>
              </a:rPr>
              <a:t> потом мы узнали что он предал Родину.</a:t>
            </a:r>
            <a:br>
              <a:rPr lang="ru-RU" sz="1800" b="1" dirty="0" smtClean="0">
                <a:solidFill>
                  <a:srgbClr val="FFFF00"/>
                </a:solidFill>
                <a:latin typeface="Arial Black" pitchFamily="34" charset="0"/>
              </a:rPr>
            </a:br>
            <a:r>
              <a:rPr lang="ru-RU" sz="1800" b="1" dirty="0" smtClean="0">
                <a:solidFill>
                  <a:srgbClr val="FFFF00"/>
                </a:solidFill>
                <a:latin typeface="Arial Black" pitchFamily="34" charset="0"/>
              </a:rPr>
              <a:t>Вспоминаются бытовые трудности: не хватало соли, хлеба, мяса. Был только военный паек. А вот в 1941  мяса ,при  отступлении , было много   -  из -за  брошенного скота.</a:t>
            </a:r>
            <a:br>
              <a:rPr lang="ru-RU" sz="1800" b="1" dirty="0" smtClean="0">
                <a:solidFill>
                  <a:srgbClr val="FFFF00"/>
                </a:solidFill>
                <a:latin typeface="Arial Black" pitchFamily="34" charset="0"/>
              </a:rPr>
            </a:br>
            <a:r>
              <a:rPr lang="ru-RU" sz="1800" b="1" dirty="0" smtClean="0">
                <a:solidFill>
                  <a:srgbClr val="FFFF00"/>
                </a:solidFill>
                <a:latin typeface="Arial Black" pitchFamily="34" charset="0"/>
              </a:rPr>
              <a:t>Были и вши, но медицина была отличная. Профилактика на высоком уровне</a:t>
            </a:r>
            <a:endParaRPr lang="ru-RU" sz="1800" b="1" dirty="0">
              <a:solidFill>
                <a:srgbClr val="FFFF00"/>
              </a:solidFill>
              <a:latin typeface="Arial Black" pitchFamily="34" charset="0"/>
            </a:endParaRPr>
          </a:p>
        </p:txBody>
      </p:sp>
      <p:pic>
        <p:nvPicPr>
          <p:cNvPr id="8" name="Содержимое 7" descr="101_1011.JPG"/>
          <p:cNvPicPr>
            <a:picLocks noGrp="1" noChangeAspect="1"/>
          </p:cNvPicPr>
          <p:nvPr>
            <p:ph sz="half" idx="1"/>
          </p:nvPr>
        </p:nvPicPr>
        <p:blipFill>
          <a:blip r:embed="rId2" cstate="print"/>
          <a:srcRect b="12335"/>
          <a:stretch>
            <a:fillRect/>
          </a:stretch>
        </p:blipFill>
        <p:spPr>
          <a:xfrm>
            <a:off x="357158" y="3571876"/>
            <a:ext cx="4039985" cy="2357454"/>
          </a:xfrm>
        </p:spPr>
      </p:pic>
      <p:pic>
        <p:nvPicPr>
          <p:cNvPr id="9" name="Содержимое 8" descr="101_1022.JPG"/>
          <p:cNvPicPr>
            <a:picLocks noGrp="1" noChangeAspect="1"/>
          </p:cNvPicPr>
          <p:nvPr>
            <p:ph sz="half" idx="2"/>
          </p:nvPr>
        </p:nvPicPr>
        <p:blipFill>
          <a:blip r:embed="rId3" cstate="print"/>
          <a:srcRect b="12335"/>
          <a:stretch>
            <a:fillRect/>
          </a:stretch>
        </p:blipFill>
        <p:spPr>
          <a:xfrm>
            <a:off x="4500562" y="3643314"/>
            <a:ext cx="4039985" cy="2357454"/>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1024.JPG"/>
          <p:cNvPicPr>
            <a:picLocks noGrp="1" noChangeAspect="1"/>
          </p:cNvPicPr>
          <p:nvPr>
            <p:ph sz="quarter" idx="1"/>
          </p:nvPr>
        </p:nvPicPr>
        <p:blipFill>
          <a:blip r:embed="rId2" cstate="print"/>
          <a:srcRect l="12157" r="18618" b="24928"/>
          <a:stretch>
            <a:fillRect/>
          </a:stretch>
        </p:blipFill>
        <p:spPr>
          <a:xfrm>
            <a:off x="1071538" y="571480"/>
            <a:ext cx="2500330" cy="4071966"/>
          </a:xfrm>
        </p:spPr>
      </p:pic>
      <p:sp>
        <p:nvSpPr>
          <p:cNvPr id="3" name="Текст 2"/>
          <p:cNvSpPr>
            <a:spLocks noGrp="1"/>
          </p:cNvSpPr>
          <p:nvPr>
            <p:ph type="body" idx="2"/>
          </p:nvPr>
        </p:nvSpPr>
        <p:spPr>
          <a:xfrm>
            <a:off x="4214810" y="500042"/>
            <a:ext cx="4551238" cy="6072230"/>
          </a:xfrm>
        </p:spPr>
        <p:txBody>
          <a:bodyPr>
            <a:noAutofit/>
          </a:bodyPr>
          <a:lstStyle/>
          <a:p>
            <a:r>
              <a:rPr lang="ru-RU" sz="1200" dirty="0" smtClean="0">
                <a:solidFill>
                  <a:srgbClr val="FFFF00"/>
                </a:solidFill>
                <a:latin typeface="Arial Black" pitchFamily="34" charset="0"/>
              </a:rPr>
              <a:t>Слушал и речь В.М.Молотова и речь товарища Сталина. Скажу одно, страха не было. Была  уверенность.</a:t>
            </a:r>
          </a:p>
          <a:p>
            <a:r>
              <a:rPr lang="ru-RU" sz="1200" dirty="0" smtClean="0">
                <a:solidFill>
                  <a:srgbClr val="FFFF00"/>
                </a:solidFill>
                <a:latin typeface="Arial Black" pitchFamily="34" charset="0"/>
              </a:rPr>
              <a:t>	С июня 1941  по апрель 1943 – служил пулемётчиком в 7 отдельном зенитно-пулемётном полку ПВО.</a:t>
            </a:r>
          </a:p>
          <a:p>
            <a:r>
              <a:rPr lang="ru-RU" sz="1200" dirty="0" smtClean="0">
                <a:solidFill>
                  <a:srgbClr val="FFFF00"/>
                </a:solidFill>
                <a:latin typeface="Arial Black" pitchFamily="34" charset="0"/>
              </a:rPr>
              <a:t>	В августе 1943 был назначен командиром отделения. В этой должности прослужил до июля 1945 года.</a:t>
            </a:r>
          </a:p>
          <a:p>
            <a:r>
              <a:rPr lang="ru-RU" sz="1200" dirty="0" smtClean="0">
                <a:solidFill>
                  <a:srgbClr val="FFFF00"/>
                </a:solidFill>
                <a:latin typeface="Arial Black" pitchFamily="34" charset="0"/>
              </a:rPr>
              <a:t>	В июле 1945 года по октябрь 1945 – орудийный мастер в 10 отдельном зенитно-пулемётном батальоне.</a:t>
            </a:r>
          </a:p>
          <a:p>
            <a:r>
              <a:rPr lang="ru-RU" sz="1200" dirty="0" smtClean="0">
                <a:solidFill>
                  <a:srgbClr val="FFFF00"/>
                </a:solidFill>
                <a:latin typeface="Arial Black" pitchFamily="34" charset="0"/>
              </a:rPr>
              <a:t>Боевая техника была нормальной. Расчет зенитки состоял из 5-7 человек. Позднее воевали на Американских зенитках. </a:t>
            </a:r>
          </a:p>
          <a:p>
            <a:r>
              <a:rPr lang="ru-RU" sz="1200" dirty="0" smtClean="0">
                <a:solidFill>
                  <a:srgbClr val="FFFF00"/>
                </a:solidFill>
                <a:latin typeface="Arial Black" pitchFamily="34" charset="0"/>
              </a:rPr>
              <a:t>Во время отдыха постоянно проводились занятия по освоению техники.</a:t>
            </a:r>
          </a:p>
          <a:p>
            <a:endParaRPr lang="ru-RU" sz="1200" dirty="0" smtClean="0">
              <a:solidFill>
                <a:srgbClr val="FFFF00"/>
              </a:solidFill>
              <a:latin typeface="Arial Black" pitchFamily="34" charset="0"/>
            </a:endParaRPr>
          </a:p>
          <a:p>
            <a:r>
              <a:rPr lang="ru-RU" sz="1200" dirty="0" smtClean="0">
                <a:solidFill>
                  <a:srgbClr val="FFFF00"/>
                </a:solidFill>
                <a:latin typeface="Arial Black" pitchFamily="34" charset="0"/>
              </a:rPr>
              <a:t>Был ранен при бомбардировке.</a:t>
            </a:r>
          </a:p>
          <a:p>
            <a:endParaRPr lang="ru-RU" sz="1200" dirty="0">
              <a:solidFill>
                <a:srgbClr val="FFFF00"/>
              </a:solidFill>
              <a:latin typeface="Arial Black" pitchFamily="34" charset="0"/>
            </a:endParaRPr>
          </a:p>
        </p:txBody>
      </p:sp>
      <p:sp>
        <p:nvSpPr>
          <p:cNvPr id="2" name="Заголовок 1"/>
          <p:cNvSpPr>
            <a:spLocks noGrp="1"/>
          </p:cNvSpPr>
          <p:nvPr>
            <p:ph type="title"/>
          </p:nvPr>
        </p:nvSpPr>
        <p:spPr/>
        <p:txBody>
          <a:bodyPr/>
          <a:lstStyle/>
          <a:p>
            <a:r>
              <a:rPr lang="ru-RU" dirty="0" smtClean="0"/>
              <a:t> </a:t>
            </a:r>
            <a:endParaRPr lang="ru-RU"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101_1027.JPG"/>
          <p:cNvPicPr>
            <a:picLocks noGrp="1" noChangeAspect="1"/>
          </p:cNvPicPr>
          <p:nvPr>
            <p:ph sz="half" idx="1"/>
          </p:nvPr>
        </p:nvPicPr>
        <p:blipFill>
          <a:blip r:embed="rId2" cstate="print"/>
          <a:stretch>
            <a:fillRect/>
          </a:stretch>
        </p:blipFill>
        <p:spPr>
          <a:xfrm>
            <a:off x="466826" y="2465416"/>
            <a:ext cx="4039985" cy="2689167"/>
          </a:xfrm>
        </p:spPr>
      </p:pic>
      <p:pic>
        <p:nvPicPr>
          <p:cNvPr id="6" name="Содержимое 5" descr="101_1028.JPG"/>
          <p:cNvPicPr>
            <a:picLocks noGrp="1" noChangeAspect="1"/>
          </p:cNvPicPr>
          <p:nvPr>
            <p:ph sz="half" idx="2"/>
          </p:nvPr>
        </p:nvPicPr>
        <p:blipFill>
          <a:blip r:embed="rId3" cstate="print"/>
          <a:stretch>
            <a:fillRect/>
          </a:stretch>
        </p:blipFill>
        <p:spPr>
          <a:xfrm>
            <a:off x="4657826" y="2465416"/>
            <a:ext cx="4039985" cy="2689167"/>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101_1031.JPG"/>
          <p:cNvPicPr>
            <a:picLocks noGrp="1" noChangeAspect="1"/>
          </p:cNvPicPr>
          <p:nvPr>
            <p:ph sz="half" idx="1"/>
          </p:nvPr>
        </p:nvPicPr>
        <p:blipFill>
          <a:blip r:embed="rId2" cstate="print"/>
          <a:stretch>
            <a:fillRect/>
          </a:stretch>
        </p:blipFill>
        <p:spPr>
          <a:xfrm>
            <a:off x="466826" y="2465416"/>
            <a:ext cx="4039985" cy="2689167"/>
          </a:xfrm>
        </p:spPr>
      </p:pic>
      <p:pic>
        <p:nvPicPr>
          <p:cNvPr id="6" name="Содержимое 5" descr="101_1033.JPG"/>
          <p:cNvPicPr>
            <a:picLocks noGrp="1" noChangeAspect="1"/>
          </p:cNvPicPr>
          <p:nvPr>
            <p:ph sz="half" idx="2"/>
          </p:nvPr>
        </p:nvPicPr>
        <p:blipFill>
          <a:blip r:embed="rId3" cstate="print"/>
          <a:stretch>
            <a:fillRect/>
          </a:stretch>
        </p:blipFill>
        <p:spPr>
          <a:xfrm>
            <a:off x="4657826" y="2465416"/>
            <a:ext cx="4039985" cy="2689167"/>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01_1034.JPG"/>
          <p:cNvPicPr>
            <a:picLocks noGrp="1" noChangeAspect="1"/>
          </p:cNvPicPr>
          <p:nvPr>
            <p:ph sz="quarter" idx="1"/>
          </p:nvPr>
        </p:nvPicPr>
        <p:blipFill>
          <a:blip r:embed="rId2" cstate="print"/>
          <a:stretch>
            <a:fillRect/>
          </a:stretch>
        </p:blipFill>
        <p:spPr>
          <a:xfrm>
            <a:off x="1025236" y="1612669"/>
            <a:ext cx="5112327" cy="3404062"/>
          </a:xfrm>
        </p:spPr>
      </p:pic>
      <p:sp>
        <p:nvSpPr>
          <p:cNvPr id="3" name="Текст 2"/>
          <p:cNvSpPr>
            <a:spLocks noGrp="1"/>
          </p:cNvSpPr>
          <p:nvPr>
            <p:ph type="body" idx="2"/>
          </p:nvPr>
        </p:nvSpPr>
        <p:spPr/>
        <p:txBody>
          <a:bodyPr>
            <a:normAutofit fontScale="47500" lnSpcReduction="20000"/>
          </a:bodyPr>
          <a:lstStyle/>
          <a:p>
            <a:r>
              <a:rPr lang="ru-RU" b="1" dirty="0" smtClean="0"/>
              <a:t>Служить закончил в мае 1946 года в должности автомобильного механика.</a:t>
            </a:r>
          </a:p>
          <a:p>
            <a:r>
              <a:rPr lang="ru-RU" b="1" dirty="0" smtClean="0"/>
              <a:t>Освобождал Киев, Львов.</a:t>
            </a:r>
            <a:endParaRPr lang="ru-RU" dirty="0" smtClean="0"/>
          </a:p>
          <a:p>
            <a:r>
              <a:rPr lang="ru-RU" b="1" dirty="0" smtClean="0"/>
              <a:t>Победу встретил в Белоруссии.</a:t>
            </a:r>
            <a:endParaRPr lang="ru-RU" dirty="0" smtClean="0"/>
          </a:p>
          <a:p>
            <a:r>
              <a:rPr lang="ru-RU" b="1" dirty="0" smtClean="0"/>
              <a:t>12 мая 1946 года на основании Указа Президиума Верховного Совета СССР был уволен (демобилизован) в запас.</a:t>
            </a:r>
            <a:endParaRPr lang="ru-RU" dirty="0" smtClean="0"/>
          </a:p>
          <a:p>
            <a:r>
              <a:rPr lang="ru-RU" b="1" dirty="0" smtClean="0"/>
              <a:t>На войне   встретил свою первую жену – Приходько Александру Федоровну 1921 года рождения. Она тоже проходила службу в 9 зенитно-пулемётном полку ) и в 671 отдельной </a:t>
            </a:r>
            <a:r>
              <a:rPr lang="ru-RU" b="1" dirty="0" err="1" smtClean="0"/>
              <a:t>зенино-пулемётной</a:t>
            </a:r>
            <a:r>
              <a:rPr lang="ru-RU" b="1" dirty="0" smtClean="0"/>
              <a:t> роте с 27 мая 1942 года по 15 июля 1945 года в должности командира отделения в воинском звании – сержант.</a:t>
            </a:r>
            <a:endParaRPr lang="ru-RU" dirty="0" smtClean="0"/>
          </a:p>
          <a:p>
            <a:endParaRPr lang="ru-RU" dirty="0"/>
          </a:p>
        </p:txBody>
      </p:sp>
      <p:sp>
        <p:nvSpPr>
          <p:cNvPr id="2" name="Заголовок 1"/>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1_1021.JPG"/>
          <p:cNvPicPr>
            <a:picLocks noGrp="1" noChangeAspect="1"/>
          </p:cNvPicPr>
          <p:nvPr>
            <p:ph idx="1"/>
          </p:nvPr>
        </p:nvPicPr>
        <p:blipFill>
          <a:blip r:embed="rId2" cstate="print"/>
          <a:stretch>
            <a:fillRect/>
          </a:stretch>
        </p:blipFill>
        <p:spPr>
          <a:xfrm>
            <a:off x="3050690" y="1524000"/>
            <a:ext cx="3042619" cy="4572000"/>
          </a:xfrm>
        </p:spPr>
      </p:pic>
      <p:sp>
        <p:nvSpPr>
          <p:cNvPr id="2" name="Заголовок 1"/>
          <p:cNvSpPr>
            <a:spLocks noGrp="1"/>
          </p:cNvSpPr>
          <p:nvPr>
            <p:ph type="title"/>
          </p:nvPr>
        </p:nvSpPr>
        <p:spPr/>
        <p:txBody>
          <a:bodyPr/>
          <a:lstStyle/>
          <a:p>
            <a:r>
              <a:rPr lang="ru-RU" dirty="0" smtClean="0"/>
              <a:t>             Наградной материал</a:t>
            </a:r>
            <a:endParaRPr lang="ru-RU"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1243</TotalTime>
  <Words>5537</Words>
  <Application>Microsoft Office PowerPoint</Application>
  <PresentationFormat>Экран (4:3)</PresentationFormat>
  <Paragraphs>367</Paragraphs>
  <Slides>141</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141</vt:i4>
      </vt:variant>
    </vt:vector>
  </HeadingPairs>
  <TitlesOfParts>
    <vt:vector size="146" baseType="lpstr">
      <vt:lpstr>Arial Black</vt:lpstr>
      <vt:lpstr>Calibri</vt:lpstr>
      <vt:lpstr>Constantia</vt:lpstr>
      <vt:lpstr>Wingdings 2</vt:lpstr>
      <vt:lpstr>Бумажная</vt:lpstr>
      <vt:lpstr> Работа была подготовлена членом детско-юношеской общественной организации  «ЮНЫЙ МИРОТВОРЕЦ» Нечаевой Яной, почетным членом совета музея, выпускником школы 2008 года Гнедь Дмитрием и членом совета музея Зюсько Андреем.  Куратор проекта и руководитель  музея МОУ «СОШ №34» Войткевич Галина Владимировна  контактный телефон: 8-913-301-2463     телефон МОУ «СОШ №34»: 64-76-23  Особую благодарность выражаем Ветерану педагогического труда, «Почетному работнику общего образования РФ», председателю комиссии по работе с молодежью при Рудничном Совете ветеранов, почетному члену Совета музея МОУ «СОШ №34» Бушуевой Людмиле Ивановне и учителю истории Малыхиной Марии Николаевне.</vt:lpstr>
      <vt:lpstr>Презентация PowerPoint</vt:lpstr>
      <vt:lpstr>Перевощикова Таисия Михайловна </vt:lpstr>
      <vt:lpstr>Таисия Михайловна с боевыми подругами (слева: Антонина Гриничева (морзистка), Александра , Таисия Михайловна - телефонистки).   Румыния,  г. Клуж,  1944г.</vt:lpstr>
      <vt:lpstr>Таисия Михайловна с боевой подругой</vt:lpstr>
      <vt:lpstr>Фотография сделана в день, когда Таисия Михайловна была ранена.  Последующий месяц она  провела в госпитале. </vt:lpstr>
      <vt:lpstr>Таисия Михайловна</vt:lpstr>
      <vt:lpstr>  Таисия Михайловна родилась в станице Отрадная   (Краснодарский край).  </vt:lpstr>
      <vt:lpstr>Начали бомбить Сухуми. Попадали под бомбежки. Приходилось прятаться в горах, в погребах.   После того, как мы услышали речь И. Сталина в 1941 году(3 июля),  мы решили, что это будет наш фронт. Мы понимали, что наша работа на войне это изучить наше «ремесло» хорошо. И это был наш вклад в защиту Родины.  И однажды к нам пришли два офицера и спросили, для чего мы изучаем наше дело. Мы ответили,- чтобы помогать  фронту. А они – так  надо  служить. Кто желает защищать Родину?» Надо так надо. В армию пошла добровольно   в 1942 году.  Началась служба. Мы держали связь с Москвой. Наш полк  обеспечивал связь.  В начале войны у нас были плохие телефоны, а потом нам прислали американские, эти уже были очень хорошие. Помню, как освобождали пункт Миллерово в Ростовской области. Тогда мы вошли  в состав  46  армии,  76 (8) полку связи, 10/16 батальон, 450 дивизион, который дислоцировался в г. Сухуми.  Обслуживали весь Военный Совет, а это 120 номеров. Позывной у меня был «Чайка» А немцы рвались занять Сухуми, это же райский курорт: Сочи, Гагры. Но у них ничего не получилось!  Участвовала в  операциях по  освобождению Вены, Будапешта, Румынии, Австрии, Чехословакии.  Победу встретила в Вене. Находилась в землянке.  Испытала невероятную радость и облегчение, что все закончилось. Все знали, что теперь все будет хорошо.  А  до  этого,  я была ранена. Это произошло в Будапеште. Там произошёл мятеж(22.07.45). Получила ранение в голову и один месяц провела в госпитале.   Считаю, что осталась жива чудом. Я верила в Бога. Мне тётя дала молитву «Живые в помощь».  </vt:lpstr>
      <vt:lpstr>Таисия Михайловна с мужем и внуком</vt:lpstr>
      <vt:lpstr>Перевощиков Василий Яковлевич</vt:lpstr>
      <vt:lpstr>Из воспоминаний Таисии Михайловны: </vt:lpstr>
      <vt:lpstr>(Фото Сталина).  </vt:lpstr>
      <vt:lpstr>Из воспоминаний Таисии Михайловны</vt:lpstr>
      <vt:lpstr>Демобилизовалась в июне 1945 года. </vt:lpstr>
      <vt:lpstr>      Наградной материал: медаль «За оборону Кавказа», «Отличный связист», все юбилейные медали. </vt:lpstr>
      <vt:lpstr>Презентация PowerPoint</vt:lpstr>
      <vt:lpstr>Москва, 1985 </vt:lpstr>
      <vt:lpstr>С подругами на очередном     праздновании                        ДНЯ ПОБЕДЫ   </vt:lpstr>
      <vt:lpstr>Член детско-юношеской организации Кривцова  Диана поздравляет Таисию Михайловну с праздником Победы. </vt:lpstr>
      <vt:lpstr>Презентация PowerPoint</vt:lpstr>
      <vt:lpstr>Войткевич Анатолий Францевич</vt:lpstr>
      <vt:lpstr> Войткевич Анатолий Францевич Адрес: ул. Институтская, 28-2 Телефон 64-23-82  </vt:lpstr>
      <vt:lpstr>Воевал в  легендарной  40-й «Летучей дивизии», которая была награждена орденом Ленина за   военные действия  на острове Хасан, и орденом Суворова за Маньчжурию.  Вспоминал о встречах с легендарными генералами и маршалами (генерал-полковник Чистяков, командующий фронтом, маршал Мерецков, маршал Василевский).  Самыми яркими эпизодами за период войны считает беспримерные переходы своей «Летучей дивизии». За время вступления на территорию Кореи и до объявления капитуляции дивизия прошла 900 километров.</vt:lpstr>
      <vt:lpstr>Из воспоминаний Анатолия Францевича:</vt:lpstr>
      <vt:lpstr>Анатолий Францевич прекрасно помнит состояние переполнявшей его радости, с которой встретил объявление о капитуляции Германии в 1945 году. Вспомнил, как пили 30 градусную рисовую водку Сакэ, самый крепкий напиток в Корее, и тем самым отметили долгожданную Победу.  Он помнит своих боевых товарищей : Некляева и Дзюбу. </vt:lpstr>
      <vt:lpstr>Демобилизовался старший сержант Войткевич  из Кореи (город Хайрен) в 1947 году.  Награжден орденом «Великой Отечественной войны», медалями:  «За Победу над Японией», «За боевые заслуги» и юбилейными медалями.  После войны (с 1948 по 1988) работал на шахте «Северная».           Родной шахте он отдал 40 лет жизни!!! </vt:lpstr>
      <vt:lpstr>Презентация PowerPoint</vt:lpstr>
      <vt:lpstr>Жеребной Михаил  Данилович </vt:lpstr>
      <vt:lpstr>   Жеребной Михаил                 Данилович </vt:lpstr>
      <vt:lpstr>   </vt:lpstr>
      <vt:lpstr>Презентация PowerPoint</vt:lpstr>
      <vt:lpstr>Презентация PowerPoint</vt:lpstr>
      <vt:lpstr> </vt:lpstr>
      <vt:lpstr>Наградной  материал</vt:lpstr>
      <vt:lpstr>Наградной материал Жеребного Михаила Даниловича</vt:lpstr>
      <vt:lpstr>М. Д. Жеребной (нижний ряд 3-й слева)</vt:lpstr>
      <vt:lpstr>Презентация PowerPoint</vt:lpstr>
      <vt:lpstr>Кочетыгов  Николай Иванович</vt:lpstr>
      <vt:lpstr>Кочетыгов Николай Иванович </vt:lpstr>
      <vt:lpstr>Особого страха не было, а было возмущение, ну, как же так!?  На фронт идти не боялся.  Когда слушал речь Сталина думал о том, что защищать Родину это почетно, что это – норма. Надо, значит пойдём и победим.  Призвали в армию 31 декабря 1941 года. В этот день мы купили билеты на спектакль Московского театра оперетты, а мне принесли повестку, где сообщалось, что я должен явиться в военкомат и на комиссию. Захожу, а там врачи сидят кругом. Посмотрели меня и отправили к военкому, а он меня и спрашивает – В училище хочешь?...  Так я попал в Белоцерковское военно-пехотное училище, где находился  на обучении с 12 января 1941 года по  июль 1942 года.  Получил звание – лейтенант.                 Стал командиром взвода, но в сентябре 1942 года  был ранен и находился на излечение до августа 1943 года. </vt:lpstr>
      <vt:lpstr>Этапы прохождения службы в Вооруженных силах</vt:lpstr>
      <vt:lpstr>ст. лейтенант Кочетыгов</vt:lpstr>
      <vt:lpstr>Николай Иванович с семьей</vt:lpstr>
      <vt:lpstr>Послевоенная служба в органах МВД </vt:lpstr>
      <vt:lpstr>Наградной материал</vt:lpstr>
      <vt:lpstr>Презентация PowerPoint</vt:lpstr>
      <vt:lpstr>Презентация PowerPoint</vt:lpstr>
      <vt:lpstr>Презентация PowerPoint</vt:lpstr>
      <vt:lpstr>Стихи написанные Николаем Ивановичем в разные годы жизни </vt:lpstr>
      <vt:lpstr>Весна 1945 года   </vt:lpstr>
      <vt:lpstr>«Весна 1995 года»</vt:lpstr>
      <vt:lpstr>9 МАЯ 1998 года. ДЕНЬ ПОБЕДЫ (53 годовщина) </vt:lpstr>
      <vt:lpstr>9 мая 1999 года</vt:lpstr>
      <vt:lpstr>Презентация PowerPoint</vt:lpstr>
      <vt:lpstr>    9 МАЯ 2002 год – 56 лет Победы!</vt:lpstr>
      <vt:lpstr>Презентация PowerPoint</vt:lpstr>
      <vt:lpstr>Презентация PowerPoint</vt:lpstr>
      <vt:lpstr>Презентация PowerPoint</vt:lpstr>
      <vt:lpstr>Члены детско-юношеской организации «Юные миротворцы» Кирилл  Жданов  и  Диана  Кривцова  поздравляют  Николая Ивановича с праздником Победы.</vt:lpstr>
      <vt:lpstr>Презентация PowerPoint</vt:lpstr>
      <vt:lpstr>Хромин Егор Ефимович</vt:lpstr>
      <vt:lpstr>Хромин Егор Ефимович</vt:lpstr>
      <vt:lpstr>Далее служил в авиации. Я ведь знал технику, т.к. в своё время окончил курсы комбайнёров. Служил под Москвой в составе обслуживающего  персонала - заводил ИЛы, потом их встречал, когда они возвращались с боевого задания. Обслуживал 9 самолётов.Хорошая у нас была техника. ИЛы – превосходная техника!  За все годы войны в Бога не верил, но считал, если положено – выживу.  Как положено долг Родине отдавал честно.  Встречался с участниками боёв. Рассказывали, что в бой шли не за Сталина. В 1944 году кричали – «За Родину!». Но Сталина я всегда уважал и уважаю. </vt:lpstr>
      <vt:lpstr>До марта 1951 года пришлось служить.   Возил генерал-майора Дрёмина.  С ним попадал под бомбёжку в Воронеже и под Курском. Был контужен, но обошлось. Когда молодой, не обращаешь внимания на проблемы со здоровьем. Это теперь всё начинает сказываться.  Победу встретил в Минске. Радовался, что жив и здоров, и что Ад прошёл достойно. Я всегда был дисциплинированным человеком. Это помогало ответственно относиться к выполнению своих обязанностей. Поэтому всё получалось как надо и в срок.  После окончания войны вернулся на родину, но город был весь в развалинах.  Устроился на местный аэродром. </vt:lpstr>
      <vt:lpstr>18 мая 1951 года вернулся в Кемерово и устроился  работать на шахту «Северная».  В этот период познакомился со своей женой Евдокией Григорьевной, с которой живет уже 60 лет!</vt:lpstr>
      <vt:lpstr>Награды: орден «Отечественной войны» П степени, медаль Жукова, юбилейные медали.</vt:lpstr>
      <vt:lpstr>Презентация PowerPoint</vt:lpstr>
      <vt:lpstr>Евдокия Григорьевна, супруга ветерана войны Хромина Е.Е.,  благодарит Диану за проявленное внимание в канун великого праздника Победы.</vt:lpstr>
      <vt:lpstr>Презентация PowerPoint</vt:lpstr>
      <vt:lpstr>Архипов Александр Никифорович</vt:lpstr>
      <vt:lpstr>Архипов Александр Никифорович</vt:lpstr>
      <vt:lpstr>Презентация PowerPoint</vt:lpstr>
      <vt:lpstr>Боевой путь</vt:lpstr>
      <vt:lpstr> Потом предложили пойти в офицерское училище, т.к. «я уже пороха понюхал». Но на тактических занятиях, где приходилось бегать, рана не дала мне это делать. Командование решило: - Какой из меня офицер…  Отправили меня в Чебаркуль где находился 382 запасной стрелковый полк. А командование знало, что я бывший тракторист. Вот меня и отправили в Свердловск, изучать американскую технику, которая стала поступать к нам на вооружение. Много было американской техники в начале 1943 года. Техника была  такая, что часть с Ярославского завода, а часть американская. Но моторы, ходовая часть были Ярославского тракторного завода.  Пришлось послужить стрелком, механиком   в 156 тяжело-гаубичной Краснознаменной Энгельской ордена Кутузова Эльбенской арт. бригаде в Брислау. Там река Одр. (там болел и умер  Кутузов).                  С марта по декабрь 1943 – курсант Тракторного полка.   Стал специалистом гусеничных тягачей. </vt:lpstr>
      <vt:lpstr>Когда война закончилась – «пушки вымыли».        Тогда я служил в 134 танковом полку.  Техника у нас всё-таки была хорошей. 152 мм.пушка-гаубица. 18 тонн. Один ствол весил две тонны! Её обслуживало 9 человек(расчет).  Возить её приходилось трактором.  Один дёргал шнур, который был 11 метров.  Снаряд мог лететь 15 км.        Потом немного поработал заведующим складом.   В марте 1947 года завершил службу тракторным механиком в 196 отд.стр. батальоне    В этот день, на основании Указа Президиума Верховного Совета СССР от 4 февраля 1947 года, он был уволен в запас.  Моим ребятам повезло, их возили в Берлин, а я был на дежурстве. </vt:lpstr>
      <vt:lpstr>Наградной материал </vt:lpstr>
      <vt:lpstr>Наградной материал Александра Никифоровича</vt:lpstr>
      <vt:lpstr>Александр Никифорович принимает поздравления от юных миротворцев </vt:lpstr>
      <vt:lpstr>Презентация PowerPoint</vt:lpstr>
      <vt:lpstr>Пояркин Александр Гаврилович</vt:lpstr>
      <vt:lpstr>Пояркин  Александр Гаврилович</vt:lpstr>
      <vt:lpstr>Презентация PowerPoint</vt:lpstr>
      <vt:lpstr>Боевой путь</vt:lpstr>
      <vt:lpstr>30 марта 1951 года на основании Постановления Совета Министров СССР от 28 января 1950 года был уволен(демобилизован) в запас.  </vt:lpstr>
      <vt:lpstr>Наградной материал</vt:lpstr>
      <vt:lpstr>Презентация PowerPoint</vt:lpstr>
      <vt:lpstr>                  Александр Гаврилович Пояркин                   скончался в конце февраля 2011 года. </vt:lpstr>
      <vt:lpstr>Презентация PowerPoint</vt:lpstr>
      <vt:lpstr>Рыженков Александр Сергеевич</vt:lpstr>
      <vt:lpstr>Рыженков Александр Сергеевич</vt:lpstr>
      <vt:lpstr>     Нам на политзанятиях  все время говорили о  серьезном  международном положении . У многих уже тогда было мнение , что руководители многое скрывают.    В день начала войны мы проснулись из -за  начавшейся бомбежки, которая началась в 4 часа утра . Мы решили что  опять бендеровцы  атакуют,так как не задолго до этого они вырезали комендатуру. После того как мы услышали речи Молотова и Сталина в победу верили все. Наш полк был сформирован на Красной Пресне и нас отправили служить в ПВО под Львовом. Пришлось участвовать в обороне Киева, на Курской  дуге ( Воронежско-Харьковское направление), обеспечивали переправу через Дон. Был свидетелем того как два раза сдавали, а потом отбивали Харьков. Приходилось отбивать мосты Киева, т.е. наши зенитки стояли на этих мостах.  У нас были хорошие командиры которые берегли солдат.  Я был сержантом, командиром отделения. И командир мне говорил что я должен быть примером для своих подчиненных, недолжен унывать. Помню как нас заставляли подписываться под приказом, где были слова «ни шагу назад …» Т.е. мы понимали, что должны биться до последнего. Помню как нас встречали в освобожденном Львове. И тут же вспоминалось как в 41 нас провожали местные жители: кто то плакал, а кто то радовался.    </vt:lpstr>
      <vt:lpstr>Военный путь Рыженкова А.С.</vt:lpstr>
      <vt:lpstr>Видел пленных итальянцев из итальянской дивизии Муссолини в 43г. Когда смотрели на них, обмороженных ненависти не было, а жалость – была. Видел Власова (еще во Львове). Он принимал парад своей, одной из лучших в то время,99 дивизии.Это потом мы узнали что он предал Родину. Вспоминаются бытовые трудности: не хватало соли, хлеба, мяса. Был только военный паек. А вот в 1941  мяса ,при  отступлении , было много   -  из -за  брошенного скота. Были и вши, но медицина была отличная. Профилактика на высоком уровне</vt:lpstr>
      <vt:lpstr> </vt:lpstr>
      <vt:lpstr>Презентация PowerPoint</vt:lpstr>
      <vt:lpstr>Презентация PowerPoint</vt:lpstr>
      <vt:lpstr>Презентация PowerPoint</vt:lpstr>
      <vt:lpstr>             Наградной материал</vt:lpstr>
      <vt:lpstr>Презентация PowerPoint</vt:lpstr>
      <vt:lpstr>Презентация PowerPoint</vt:lpstr>
      <vt:lpstr>Презентация PowerPoint</vt:lpstr>
      <vt:lpstr>Встречи однополчан</vt:lpstr>
      <vt:lpstr>Презентация PowerPoint</vt:lpstr>
      <vt:lpstr>Харрасов  Сабирьян Мирзаянович </vt:lpstr>
      <vt:lpstr>Харрасов  Сабирьян  Мирзаянович </vt:lpstr>
      <vt:lpstr>Презентация PowerPoint</vt:lpstr>
      <vt:lpstr>Презентация PowerPoint</vt:lpstr>
      <vt:lpstr>Презентация PowerPoint</vt:lpstr>
      <vt:lpstr>Презентация PowerPoint</vt:lpstr>
      <vt:lpstr>Презентация PowerPoint</vt:lpstr>
      <vt:lpstr>Наградной материал</vt:lpstr>
      <vt:lpstr>Презентация PowerPoint</vt:lpstr>
      <vt:lpstr>      Супруги Харрасовы принимают      поздравления юных миротворцев.  </vt:lpstr>
      <vt:lpstr>Презентация PowerPoint</vt:lpstr>
      <vt:lpstr>Кудрявцев Михаил Иванович</vt:lpstr>
      <vt:lpstr>Презентация PowerPoint</vt:lpstr>
      <vt:lpstr>Служил в 5 Гвардейском стрелковом полку. Стрелок. Время службы – с марта 1943 года по 5 августа 1943 года.  Уволен по ранению в мае 1943 года. </vt:lpstr>
      <vt:lpstr>Получил ранение в руку в августе 1943 года. Руку  чудом удалось спасти после трёх сложнейших операций.  </vt:lpstr>
      <vt:lpstr>Презентация PowerPoint</vt:lpstr>
      <vt:lpstr>Презентация PowerPoint</vt:lpstr>
      <vt:lpstr>Раненая рука после трех операций. Руку спас чудо-хирург.</vt:lpstr>
      <vt:lpstr>На снимке отец супруги Михаила Ивановича, который со своим другом 2 месяца добирался домой, сбежав из немецкого плена.</vt:lpstr>
      <vt:lpstr>С женой Марией Николаевной</vt:lpstr>
      <vt:lpstr>В гостях у ветеранов председатель комиссии по работе с молодежью при Рудничном Совете ветеранов Бушуева Людмила Ивановна </vt:lpstr>
      <vt:lpstr>Наградной материал</vt:lpstr>
      <vt:lpstr>Презентация PowerPoint</vt:lpstr>
      <vt:lpstr>Презентация PowerPoint</vt:lpstr>
      <vt:lpstr>Презентация PowerPoint</vt:lpstr>
      <vt:lpstr>Красноперов Михаил Никонович</vt:lpstr>
      <vt:lpstr>Презентация PowerPoint</vt:lpstr>
      <vt:lpstr>Курсант учебного отряда ТОФ. 1945 </vt:lpstr>
      <vt:lpstr>Боевой путь Михаила Никоновича</vt:lpstr>
      <vt:lpstr>Презентация PowerPoint</vt:lpstr>
      <vt:lpstr>Дар школе</vt:lpstr>
      <vt:lpstr>Михаил Никонович и Мария Федоровна познакомились когда ему было 24, а ей – 18. Супруги вместе уже 59 лет!</vt:lpstr>
      <vt:lpstr>Людмила Ивановна в гостях у ветеранов</vt:lpstr>
      <vt:lpstr>После службы вернулся на родную шахту «Северная»</vt:lpstr>
      <vt:lpstr>Презентация PowerPoint</vt:lpstr>
      <vt:lpstr>Супруги Краснопёровы-Михаил Никонович и Мария Фёдоровна  - принимают поздравления юных миротворцев. </vt:lpstr>
      <vt:lpstr>Презентация PowerPoint</vt:lpstr>
    </vt:vector>
  </TitlesOfParts>
  <Company>Школа №34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Боевой путь</dc:title>
  <dc:creator>Музей школы</dc:creator>
  <cp:lastModifiedBy>service</cp:lastModifiedBy>
  <cp:revision>74</cp:revision>
  <dcterms:created xsi:type="dcterms:W3CDTF">2006-12-31T18:52:30Z</dcterms:created>
  <dcterms:modified xsi:type="dcterms:W3CDTF">2021-11-03T08:48:37Z</dcterms:modified>
</cp:coreProperties>
</file>