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319" r:id="rId5"/>
    <p:sldId id="320" r:id="rId6"/>
    <p:sldId id="304" r:id="rId7"/>
    <p:sldId id="305" r:id="rId8"/>
    <p:sldId id="294" r:id="rId9"/>
    <p:sldId id="292" r:id="rId10"/>
    <p:sldId id="291" r:id="rId11"/>
    <p:sldId id="287" r:id="rId12"/>
    <p:sldId id="293" r:id="rId13"/>
    <p:sldId id="295" r:id="rId14"/>
    <p:sldId id="296" r:id="rId15"/>
    <p:sldId id="297" r:id="rId16"/>
    <p:sldId id="299" r:id="rId17"/>
    <p:sldId id="302" r:id="rId18"/>
    <p:sldId id="303" r:id="rId19"/>
    <p:sldId id="322" r:id="rId20"/>
    <p:sldId id="312" r:id="rId21"/>
    <p:sldId id="311" r:id="rId22"/>
    <p:sldId id="309" r:id="rId23"/>
    <p:sldId id="323" r:id="rId24"/>
    <p:sldId id="314" r:id="rId25"/>
    <p:sldId id="313" r:id="rId26"/>
    <p:sldId id="318" r:id="rId27"/>
    <p:sldId id="308" r:id="rId28"/>
    <p:sldId id="307" r:id="rId29"/>
    <p:sldId id="321" r:id="rId30"/>
    <p:sldId id="315" r:id="rId31"/>
    <p:sldId id="316" r:id="rId32"/>
    <p:sldId id="317" r:id="rId33"/>
    <p:sldId id="306" r:id="rId34"/>
    <p:sldId id="301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109" d="100"/>
          <a:sy n="109" d="100"/>
        </p:scale>
        <p:origin x="16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99AD-DACF-4C8C-A69C-0002CEEBB812}" type="datetimeFigureOut">
              <a:rPr lang="ru-RU" smtClean="0"/>
              <a:pPr/>
              <a:t>09.06.2021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ru.viptalisman.com/flash/templates/graduate_album/album2/852_sm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118221" y="3776869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11560" y="4935234"/>
            <a:ext cx="2023715" cy="1168773"/>
          </a:xfrm>
          <a:prstGeom prst="rect">
            <a:avLst/>
          </a:prstGeom>
          <a:noFill/>
        </p:spPr>
      </p:pic>
      <p:pic>
        <p:nvPicPr>
          <p:cNvPr id="8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364050">
            <a:off x="5794321" y="608381"/>
            <a:ext cx="3017913" cy="1888402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36863" y="845698"/>
            <a:ext cx="503065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общеобразовательное учреждение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общеобразовательная школа №16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23928" y="4064756"/>
            <a:ext cx="430507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 работы:</a:t>
            </a: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СЕМЕНЕНКО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МАРИЯ, 4В класс </a:t>
            </a: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Руководители:</a:t>
            </a: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РАСПОПОВА ОКСАНА АНАТОЛЬЕВНА, КАДОЧНИКОВА АННА ЮРЬЕВНА</a:t>
            </a:r>
            <a:endParaRPr kumimoji="0" lang="ru-RU" sz="9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5572140"/>
            <a:ext cx="2106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КЕМЕРОВО, 2015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21303" y="5714107"/>
            <a:ext cx="799579" cy="3230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16990" y="1600280"/>
            <a:ext cx="41209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акция </a:t>
            </a:r>
          </a:p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«Ветераны – гордость нашего города!»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659" y="2422965"/>
            <a:ext cx="479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Номинация «Фронтовики, наденьте ордена!»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7553" y="2967335"/>
            <a:ext cx="630890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bevelB w="69850" h="69850" prst="divo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</a:rPr>
              <a:t>Лидия </a:t>
            </a:r>
            <a:r>
              <a:rPr lang="ru-RU" sz="3200" b="1" cap="none" spc="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</a:rPr>
              <a:t>Мартемьяновна</a:t>
            </a:r>
            <a:r>
              <a:rPr lang="ru-RU" sz="32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</a:rPr>
              <a:t> Мичурина</a:t>
            </a:r>
            <a:endParaRPr lang="ru-RU" sz="3200" b="1" cap="none" spc="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Екатерина_Гусева_-_Вальс_фронтовой_медсестры_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66">
        <p:split orient="vert"/>
      </p:transition>
    </mc:Choice>
    <mc:Fallback xmlns="">
      <p:transition spd="slow" advTm="58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Пользователь\Рабочий стол\Изображение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08720"/>
            <a:ext cx="1944216" cy="2872897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6" descr="http://www.podvignaroda.mil.ru/img/awards/award14-s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049" y="1217152"/>
            <a:ext cx="647700" cy="1362075"/>
          </a:xfrm>
          <a:prstGeom prst="rect">
            <a:avLst/>
          </a:prstGeom>
          <a:noFill/>
        </p:spPr>
      </p:pic>
      <p:pic>
        <p:nvPicPr>
          <p:cNvPr id="16" name="Picture 4" descr="http://podvignaroda.ru/filter/filterimage?path=VS/048/033-0682526-0953/00000166_4.jpg&amp;id=16855964&amp;id1=f1bf8e43e64ccbc525b166ead96cf1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854512"/>
            <a:ext cx="5722333" cy="5748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03848" y="384771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Строка из приказа о награждении</a:t>
            </a:r>
          </a:p>
          <a:p>
            <a:pPr algn="ctr"/>
            <a:endParaRPr lang="ru-RU" sz="2000" b="1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Фронтовая  медицинская сестра. </a:t>
            </a:r>
          </a:p>
          <a:p>
            <a:pPr algn="ctr"/>
            <a:r>
              <a:rPr lang="ru-RU" sz="20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 старшина медицинской службы.</a:t>
            </a:r>
            <a:endParaRPr lang="ru-RU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3">
        <p:split orient="vert"/>
      </p:transition>
    </mc:Choice>
    <mc:Fallback xmlns="">
      <p:transition spd="slow" advTm="21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46214" y="4178297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9335" y="531806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6862"/>
          <a:stretch/>
        </p:blipFill>
        <p:spPr bwMode="auto">
          <a:xfrm>
            <a:off x="2903260" y="468969"/>
            <a:ext cx="5402232" cy="5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 descr="http://www.podvignaroda.mil.ru/img/awards/award10-s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1559347"/>
            <a:ext cx="1854639" cy="1785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6353751"/>
            <a:ext cx="943432" cy="3027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92">
        <p:split orient="vert"/>
      </p:transition>
    </mc:Choice>
    <mc:Fallback xmlns="">
      <p:transition spd="slow" advTm="18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2098" y="166189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</a:t>
            </a:r>
            <a:r>
              <a:rPr lang="ru-RU" dirty="0" smtClean="0"/>
              <a:t>преддверии</a:t>
            </a:r>
            <a:endParaRPr lang="ru-RU" dirty="0"/>
          </a:p>
        </p:txBody>
      </p:sp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769442"/>
            <a:ext cx="42350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ветерану 93 года, у нее есть сын, трое внуков и трое правнуков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возраст, она прекрасно помнит все, что случилось на войне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охотно рассказывает о тех событиях своим гостям. </a:t>
            </a:r>
            <a:endParaRPr lang="ru-RU" sz="2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послевоенные годы Лидия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успела объехать места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боев, в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ее дивизия принимала участие, несколько раз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встретиться с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боевыми товарищами.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22733"/>
          <a:stretch/>
        </p:blipFill>
        <p:spPr>
          <a:xfrm>
            <a:off x="450157" y="764704"/>
            <a:ext cx="3408480" cy="450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07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59">
        <p:split orient="vert"/>
      </p:transition>
    </mc:Choice>
    <mc:Fallback xmlns="">
      <p:transition spd="slow" advTm="32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27 февраля</a:t>
            </a:r>
            <a:endParaRPr lang="ru-RU" dirty="0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09991" y="652668"/>
            <a:ext cx="37224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официальной части,  состоялась встреча ветеранов, однополчан 150 Сталинской стрелковой дивизии города Юрги и  г. Кемерово -  Мичуриной Лидии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Мартемьяновны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Бобкова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Алексея Владимировича и Филенко Петра Павловича. Встреча стала очень трогательным и в тоже время радостным событием. Ветераны рассказали ребятам, как вместе сражались под городом Белым, показали фотографии, спели песни и вручили памятные сувениры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2015 г.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G:\Мичурина\IMG_64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3" y="981598"/>
            <a:ext cx="4322702" cy="288180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92">
        <p:split orient="vert"/>
      </p:transition>
    </mc:Choice>
    <mc:Fallback xmlns="">
      <p:transition spd="slow" advTm="52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G:\Мичурина\IMG_64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8969"/>
            <a:ext cx="3810000" cy="254000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Мичурина\IMG_63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207" y="980728"/>
            <a:ext cx="4098032" cy="273202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Мичурина\IMG_62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89" y="3405127"/>
            <a:ext cx="4465595" cy="297706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25">
        <p:split orient="vert"/>
      </p:transition>
    </mc:Choice>
    <mc:Fallback xmlns="">
      <p:transition spd="slow" advTm="53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179" b="3090"/>
          <a:stretch/>
        </p:blipFill>
        <p:spPr bwMode="auto">
          <a:xfrm>
            <a:off x="2065068" y="434689"/>
            <a:ext cx="5919936" cy="5134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6284979"/>
            <a:ext cx="1296144" cy="391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0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93">
        <p:split orient="vert"/>
      </p:transition>
    </mc:Choice>
    <mc:Fallback xmlns="">
      <p:transition spd="slow" advTm="36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3710" b="11893"/>
          <a:stretch/>
        </p:blipFill>
        <p:spPr bwMode="auto">
          <a:xfrm>
            <a:off x="1547664" y="3556638"/>
            <a:ext cx="7129122" cy="2728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43"/>
          <a:stretch/>
        </p:blipFill>
        <p:spPr bwMode="auto">
          <a:xfrm>
            <a:off x="1488106" y="332656"/>
            <a:ext cx="6612285" cy="322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702" y="6284978"/>
            <a:ext cx="1018120" cy="310923"/>
          </a:xfrm>
          <a:prstGeom prst="rect">
            <a:avLst/>
          </a:prstGeom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45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1">
        <p:split orient="vert"/>
      </p:transition>
    </mc:Choice>
    <mc:Fallback xmlns="">
      <p:transition spd="slow" advTm="346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ичурина\800px-Pisunok_michurin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8589"/>
            <a:ext cx="6480718" cy="4487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21406" y="5930350"/>
            <a:ext cx="5753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красиво рисовала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1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42">
        <p:split orient="vert"/>
      </p:transition>
    </mc:Choice>
    <mc:Fallback xmlns="">
      <p:transition spd="slow" advTm="47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92695"/>
            <a:ext cx="4562475" cy="5191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4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82">
        <p:split orient="vert"/>
      </p:transition>
    </mc:Choice>
    <mc:Fallback xmlns="">
      <p:transition spd="slow" advTm="48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697" y="1605708"/>
            <a:ext cx="7407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 домашнего архива</a:t>
            </a:r>
          </a:p>
          <a:p>
            <a:pPr algn="ctr"/>
            <a:r>
              <a:rPr lang="ru-RU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Лидии </a:t>
            </a:r>
            <a:r>
              <a:rPr lang="ru-RU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Мартемьяновны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8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28">
        <p:split orient="vert"/>
      </p:transition>
    </mc:Choice>
    <mc:Fallback xmlns="">
      <p:transition spd="slow" advTm="30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G:\Мичурина\медсестра фронтова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61" y="0"/>
            <a:ext cx="9753600" cy="73247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xtLst/>
        </p:spPr>
      </p:pic>
      <p:sp>
        <p:nvSpPr>
          <p:cNvPr id="10" name="Вертикальный свиток 9"/>
          <p:cNvSpPr/>
          <p:nvPr/>
        </p:nvSpPr>
        <p:spPr>
          <a:xfrm rot="21195308">
            <a:off x="-420571" y="215159"/>
            <a:ext cx="3897575" cy="3965437"/>
          </a:xfrm>
          <a:prstGeom prst="verticalScroll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00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38672">
            <a:off x="9210" y="1015525"/>
            <a:ext cx="30380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Фронтовики,</a:t>
            </a:r>
          </a:p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наденьте</a:t>
            </a:r>
          </a:p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ордена!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6714" y="5255982"/>
            <a:ext cx="6390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4E7ED">
                    <a:lumMod val="50000"/>
                  </a:srgbClr>
                </a:solidFill>
                <a:effectLst>
                  <a:outerShdw blurRad="12700" dist="38100" dir="2700000" algn="tl" rotWithShape="0">
                    <a:srgbClr val="CF6DA4">
                      <a:lumMod val="60000"/>
                      <a:lumOff val="40000"/>
                    </a:srgbClr>
                  </a:outerShdw>
                </a:effectLst>
              </a:rPr>
              <a:t>Лидия </a:t>
            </a:r>
            <a:r>
              <a:rPr lang="ru-RU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4E7ED">
                    <a:lumMod val="50000"/>
                  </a:srgbClr>
                </a:solidFill>
                <a:effectLst>
                  <a:outerShdw blurRad="12700" dist="38100" dir="2700000" algn="tl" rotWithShape="0">
                    <a:srgbClr val="CF6DA4">
                      <a:lumMod val="60000"/>
                      <a:lumOff val="40000"/>
                    </a:srgbClr>
                  </a:outerShdw>
                </a:effectLst>
              </a:rPr>
              <a:t>Мартемьяновна</a:t>
            </a:r>
            <a:r>
              <a:rPr lang="ru-RU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4E7ED">
                    <a:lumMod val="50000"/>
                  </a:srgbClr>
                </a:solidFill>
                <a:effectLst>
                  <a:outerShdw blurRad="12700" dist="38100" dir="2700000" algn="tl" rotWithShape="0">
                    <a:srgbClr val="CF6DA4">
                      <a:lumMod val="60000"/>
                      <a:lumOff val="40000"/>
                    </a:srgbClr>
                  </a:outerShdw>
                </a:effectLst>
              </a:rPr>
              <a:t> Мичурина</a:t>
            </a:r>
          </a:p>
        </p:txBody>
      </p:sp>
    </p:spTree>
    <p:extLst>
      <p:ext uri="{BB962C8B-B14F-4D97-AF65-F5344CB8AC3E}">
        <p14:creationId xmlns:p14="http://schemas.microsoft.com/office/powerpoint/2010/main" val="38709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05">
        <p:split orient="vert"/>
      </p:transition>
    </mc:Choice>
    <mc:Fallback xmlns="">
      <p:transition spd="slow" advClick="0" advTm="47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G:\Мичурина\FSCN0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3156"/>
            <a:ext cx="4836443" cy="3627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G:\Мичурина\DSCN02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14296"/>
            <a:ext cx="4614466" cy="3461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17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3">
        <p:split orient="vert"/>
      </p:transition>
    </mc:Choice>
    <mc:Fallback xmlns="">
      <p:transition spd="slow" advTm="29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G:\Мичурина\DSCN0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9" y="332656"/>
            <a:ext cx="3290445" cy="438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4099" name="Picture 3" descr="G:\Мичурина\DSCN0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76" y="2371453"/>
            <a:ext cx="5190530" cy="3893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35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1">
        <p:split orient="vert"/>
      </p:transition>
    </mc:Choice>
    <mc:Fallback xmlns="">
      <p:transition spd="slow" advTm="38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G:\Мичурина\DSCN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42" y="620688"/>
            <a:ext cx="6924675" cy="519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013" y="6269112"/>
            <a:ext cx="963251" cy="325358"/>
          </a:xfrm>
          <a:prstGeom prst="rect">
            <a:avLst/>
          </a:prstGeom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1">
        <p:split orient="vert"/>
      </p:transition>
    </mc:Choice>
    <mc:Fallback xmlns="">
      <p:transition spd="slow" advTm="38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13" y="6269112"/>
            <a:ext cx="963251" cy="310923"/>
          </a:xfrm>
          <a:prstGeom prst="rect">
            <a:avLst/>
          </a:prstGeom>
        </p:spPr>
      </p:pic>
      <p:pic>
        <p:nvPicPr>
          <p:cNvPr id="6147" name="Picture 3" descr="G:\Мичурина\800px-Michur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5415"/>
            <a:ext cx="7481593" cy="5209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556013" y="6284979"/>
            <a:ext cx="1015519" cy="309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0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1">
        <p:split orient="vert"/>
      </p:transition>
    </mc:Choice>
    <mc:Fallback xmlns="">
      <p:transition spd="slow" advTm="38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G:\Мичурина\DSCN0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27" y="730454"/>
            <a:ext cx="6760756" cy="507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1556013" y="6284979"/>
            <a:ext cx="1015519" cy="309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0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24">
        <p:split orient="vert"/>
      </p:transition>
    </mc:Choice>
    <mc:Fallback xmlns="">
      <p:transition spd="slow" advTm="63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G:\Мичурина\DSCN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9" y="564677"/>
            <a:ext cx="7131926" cy="534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1556013" y="6284979"/>
            <a:ext cx="1015519" cy="309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56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6">
        <p:split orient="vert"/>
      </p:transition>
    </mc:Choice>
    <mc:Fallback xmlns="">
      <p:transition spd="slow" advTm="25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G:\Мичурина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841375"/>
            <a:ext cx="7443787" cy="5175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631" y="6290539"/>
            <a:ext cx="963251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77">
        <p:split orient="vert"/>
      </p:transition>
    </mc:Choice>
    <mc:Fallback xmlns="">
      <p:transition spd="slow" advTm="59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18695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G:\Мичурина\DSCN08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4" y="260648"/>
            <a:ext cx="5186661" cy="3891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G:\Мичурина\DSCN08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6" y="2995097"/>
            <a:ext cx="4745715" cy="3444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899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71">
        <p:split orient="vert"/>
      </p:transition>
    </mc:Choice>
    <mc:Fallback xmlns="">
      <p:transition spd="slow" advTm="43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562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http://</a:t>
            </a:r>
            <a:r>
              <a:rPr lang="ru-RU"/>
              <a:t>федяев-павел.рф/</a:t>
            </a:r>
            <a:r>
              <a:rPr lang="en-US"/>
              <a:t>news/1162</a:t>
            </a:r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G:\Мичурина\DSCN0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83" y="642725"/>
            <a:ext cx="7469794" cy="5250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728" y="6260566"/>
            <a:ext cx="963251" cy="310923"/>
          </a:xfrm>
          <a:prstGeom prst="rect">
            <a:avLst/>
          </a:prstGeom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0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6">
        <p:split orient="vert"/>
      </p:transition>
    </mc:Choice>
    <mc:Fallback xmlns="">
      <p:transition spd="slow" advTm="27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1583" t="13889" r="16023" b="19431"/>
          <a:stretch/>
        </p:blipFill>
        <p:spPr>
          <a:xfrm>
            <a:off x="611560" y="447226"/>
            <a:ext cx="8118145" cy="502471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3" y="6359958"/>
            <a:ext cx="961463" cy="30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33">
        <p:split orient="vert"/>
      </p:transition>
    </mc:Choice>
    <mc:Fallback xmlns="">
      <p:transition spd="slow" advTm="47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9442"/>
            <a:ext cx="2390131" cy="3371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63888" y="1415698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МАРТЕМЬЯНОВНА МИЧУРИНА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1922 году.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 лет, в начале 1942 года,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отправилась на фронт. Со своего родного города, Топок, товарным вагоном она доехала до Юрги, где прошла боевую подготовку. После этого, молодая девушка санитарным инструктором попала в 22-ю стрелковую дивизию сибиряков-добровольцев, которая уже в ноябре-декабре 1942-го и в начале 1943 года под городом Белый Калининской (сейчас Тверской) области столкнулась с мощным натиском фашистов.</a:t>
            </a:r>
          </a:p>
          <a:p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58">
        <p:split orient="vert"/>
      </p:transition>
    </mc:Choice>
    <mc:Fallback xmlns="">
      <p:transition spd="slow" advTm="565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G:\Мичурина\DSCN0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769442"/>
            <a:ext cx="6540166" cy="4906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651" y="6318156"/>
            <a:ext cx="963251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87">
        <p:split orient="vert"/>
      </p:transition>
    </mc:Choice>
    <mc:Fallback xmlns="">
      <p:transition spd="slow" advTm="51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G:\Мичурина\P6050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28" y="441940"/>
            <a:ext cx="6862727" cy="5147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795" y="6277999"/>
            <a:ext cx="963251" cy="310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1622" y="5867494"/>
            <a:ext cx="634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стареньком серванте среди книг приютилось фото  сына и снохи…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64">
        <p:split orient="vert"/>
      </p:transition>
    </mc:Choice>
    <mc:Fallback xmlns="">
      <p:transition spd="slow" advTm="40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00024_x26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23" end="2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696" y="715454"/>
            <a:ext cx="7300273" cy="5475205"/>
          </a:xfrm>
          <a:prstGeom prst="rect">
            <a:avLst/>
          </a:prstGeom>
          <a:ln w="127000" cap="flat">
            <a:solidFill>
              <a:schemeClr val="accent1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772" y="6321708"/>
            <a:ext cx="963251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05">
        <p:split orient="vert"/>
      </p:transition>
    </mc:Choice>
    <mc:Fallback xmlns="">
      <p:transition spd="slow" advTm="159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5905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314" name="Picture 2" descr="G:\Мичурина\P605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49" y="364211"/>
            <a:ext cx="7045230" cy="5445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3" y="6293806"/>
            <a:ext cx="963251" cy="310923"/>
          </a:xfrm>
          <a:prstGeom prst="rect">
            <a:avLst/>
          </a:prstGeom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96203" y="6060972"/>
            <a:ext cx="52511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память с Лидией </a:t>
            </a:r>
            <a:r>
              <a:rPr lang="ru-RU" sz="2000" b="1" cap="none" spc="0" dirty="0" err="1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Мартемьяновной</a:t>
            </a:r>
            <a:endParaRPr lang="ru-RU" sz="2000" b="1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66">
        <p:split orient="vert"/>
      </p:transition>
    </mc:Choice>
    <mc:Fallback xmlns="">
      <p:transition spd="slow" advTm="77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G:\Мичурина\den_pobe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59"/>
            <a:ext cx="8784976" cy="65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216434"/>
            <a:ext cx="590911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Использованы материалы и фотографии</a:t>
            </a:r>
          </a:p>
          <a:p>
            <a:r>
              <a:rPr lang="ru-RU" sz="2000" b="1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личного архива Мичуриной Л. М.,</a:t>
            </a:r>
          </a:p>
          <a:p>
            <a:r>
              <a:rPr lang="ru-RU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газеты «Кемерово», материалы сайта</a:t>
            </a:r>
          </a:p>
          <a:p>
            <a:r>
              <a:rPr lang="en-US" sz="2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2000" b="1" dirty="0" err="1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федяев-павел.рф</a:t>
            </a:r>
            <a:r>
              <a:rPr lang="ru-RU" sz="2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news/1162</a:t>
            </a:r>
            <a:endParaRPr lang="ru-RU" sz="2000" b="1" dirty="0" smtClean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8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65">
        <p:split orient="vert"/>
      </p:transition>
    </mc:Choice>
    <mc:Fallback xmlns="">
      <p:transition spd="slow" advTm="38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G:\Мичурина\maxres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11535" r="7667" b="10321"/>
          <a:stretch/>
        </p:blipFill>
        <p:spPr bwMode="auto">
          <a:xfrm>
            <a:off x="-1248253" y="1"/>
            <a:ext cx="11292139" cy="68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49">
        <p:split orient="vert"/>
      </p:transition>
    </mc:Choice>
    <mc:Fallback xmlns="">
      <p:transition spd="slow" advTm="20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2098" y="166189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преддверии </a:t>
            </a:r>
            <a:r>
              <a:rPr lang="ru-RU" dirty="0" smtClean="0"/>
              <a:t>памятные </a:t>
            </a:r>
            <a:r>
              <a:rPr lang="ru-RU" dirty="0"/>
              <a:t>сувениры.</a:t>
            </a:r>
          </a:p>
        </p:txBody>
      </p:sp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G:\Мичурина\DSCN0224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3" y="468969"/>
            <a:ext cx="2028313" cy="2680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401104" y="1109338"/>
            <a:ext cx="6490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хрупкость и малый возраст, девушкам медицинской службы приходилось быть наравне с мужчинами-солдатами, не уступать им ни в силе, ни в храбрости. «О себе тогда не думали, – вспоминает она. – Мокрые, грязные, работали на износ. Ползли от одного к другому, чтобы спасти,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откопать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из-под завала, оказать помощь».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Пройдя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территорию Белорусской ССР, в 1944 году Лидия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оказалась в латвийском городе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Мадона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Ригой, где была в третий раз ранена, тяжело контужена. После госпиталя она вернулась в Кемерово, сразу же устроилась санитарным врачом, проработав на этой должности почти 30 лет, оберегая здоровье кемеровских угольщиков.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5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7">
        <p:split orient="vert"/>
      </p:transition>
    </mc:Choice>
    <mc:Fallback xmlns="">
      <p:transition spd="slow" advTm="75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2098" y="166189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В преддверии памятные сувениры.</a:t>
            </a:r>
            <a:endParaRPr lang="ru-RU" dirty="0"/>
          </a:p>
        </p:txBody>
      </p:sp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91351" y="606031"/>
            <a:ext cx="74168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время и позже, выйдя на пенсию, Лидия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вела работу по гражданско-патриотическому воспитанию подрастающего поколения: исполняла боевые песни, читала стихи собственного сочинения, делилась воспоминаниями о подвигах своей дивизии, участвовала в создании и работе ряда школьных музеев боевой и трудовой славы. В 1995 году она выпустила книгу «Записки санинструктора», в которой отразила свои воспоминания о пережитых тяжелых военных годах.</a:t>
            </a:r>
          </a:p>
          <a:p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4851" r="9558" b="6950"/>
          <a:stretch/>
        </p:blipFill>
        <p:spPr>
          <a:xfrm>
            <a:off x="5694588" y="3523256"/>
            <a:ext cx="1996526" cy="2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1">
        <p:split orient="vert"/>
      </p:transition>
    </mc:Choice>
    <mc:Fallback xmlns="">
      <p:transition spd="slow" advTm="39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3800" r="5064" b="3800"/>
          <a:stretch/>
        </p:blipFill>
        <p:spPr>
          <a:xfrm>
            <a:off x="3035250" y="551764"/>
            <a:ext cx="3923504" cy="5754471"/>
          </a:xfrm>
          <a:prstGeom prst="rect">
            <a:avLst/>
          </a:prstGeom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1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78">
        <p:split orient="vert"/>
      </p:transition>
    </mc:Choice>
    <mc:Fallback xmlns="">
      <p:transition spd="slow" advTm="387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Лидия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00016_x26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1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90575"/>
            <a:ext cx="7682073" cy="5121383"/>
          </a:xfrm>
          <a:prstGeom prst="rect">
            <a:avLst/>
          </a:prstGeom>
          <a:ln w="127000" cap="flat">
            <a:solidFill>
              <a:schemeClr val="accent1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202192">
            <a:off x="7711942" y="55590"/>
            <a:ext cx="1318902" cy="84330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59965" y="6195754"/>
            <a:ext cx="914400" cy="44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41">
        <p:split orient="vert"/>
      </p:transition>
    </mc:Choice>
    <mc:Fallback xmlns="">
      <p:transition spd="slow" advTm="1604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6041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67658" y="3946734"/>
            <a:ext cx="50271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Мартемьяновна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награждена многими государственными наградами, среди которых Орден Красной Звезды, медали «За Победу», «За Отвагу», а также наградами Кемеровской области. Имеет звание «Почетный ветеран» города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Кемерова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10" y="957505"/>
            <a:ext cx="19050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http://www.podvignaroda.mil.ru/img/awards/award14-s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763087"/>
            <a:ext cx="1161729" cy="2443048"/>
          </a:xfrm>
          <a:prstGeom prst="rect">
            <a:avLst/>
          </a:prstGeom>
          <a:noFill/>
        </p:spPr>
      </p:pic>
      <p:pic>
        <p:nvPicPr>
          <p:cNvPr id="17" name="Picture 10" descr="http://www.podvignaroda.mil.ru/img/awards/award10-s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320" y="952141"/>
            <a:ext cx="2263515" cy="2179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05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98">
        <p:split orient="vert"/>
      </p:transition>
    </mc:Choice>
    <mc:Fallback xmlns="">
      <p:transition spd="slow" advTm="539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25794" y="4280925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532504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2644595"/>
            <a:ext cx="657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84979"/>
            <a:ext cx="1152128" cy="3094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Documents and Settings\Пользователь\Рабочий стол\Изображение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08720"/>
            <a:ext cx="1944216" cy="2872897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75" y="892536"/>
            <a:ext cx="19050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28864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честь 40-летия Победы удостоена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Ордена Отечественной войны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степени.</a:t>
            </a:r>
          </a:p>
          <a:p>
            <a:pPr algn="ctr"/>
            <a:endParaRPr lang="ru-RU" dirty="0"/>
          </a:p>
        </p:txBody>
      </p:sp>
      <p:pic>
        <p:nvPicPr>
          <p:cNvPr id="16" name="Picture 8" descr="http://podvignaroda.ru/filter/filterimage?path=VS/062/033-0686044-0355%2b004-0354/00000494_1.jpg&amp;id=17907156&amp;id1=429fbdb9a6a3d4a7bc4a8a80603b81b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7510" y="4444598"/>
            <a:ext cx="7143800" cy="1006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8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6">
        <p:split orient="vert"/>
      </p:transition>
    </mc:Choice>
    <mc:Fallback xmlns="">
      <p:transition spd="slow" advTm="31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1055</TotalTime>
  <Words>634</Words>
  <Application>Microsoft Office PowerPoint</Application>
  <PresentationFormat>Экран (4:3)</PresentationFormat>
  <Paragraphs>82</Paragraphs>
  <Slides>35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Салагаева</dc:creator>
  <cp:lastModifiedBy>service</cp:lastModifiedBy>
  <cp:revision>103</cp:revision>
  <dcterms:created xsi:type="dcterms:W3CDTF">2013-11-25T16:17:37Z</dcterms:created>
  <dcterms:modified xsi:type="dcterms:W3CDTF">2021-06-09T03:18:37Z</dcterms:modified>
</cp:coreProperties>
</file>