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0" r:id="rId23"/>
    <p:sldId id="28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B7DA5C-6A33-4520-88B8-C50F98F193C7}" type="datetimeFigureOut">
              <a:rPr lang="ru-RU" smtClean="0"/>
              <a:t>23.08.2011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5EBFDA-488F-4D67-9D24-843495DA2F0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B7DA5C-6A33-4520-88B8-C50F98F193C7}" type="datetimeFigureOut">
              <a:rPr lang="ru-RU" smtClean="0"/>
              <a:t>23.08.2011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5EBFDA-488F-4D67-9D24-843495DA2F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B7DA5C-6A33-4520-88B8-C50F98F193C7}" type="datetimeFigureOut">
              <a:rPr lang="ru-RU" smtClean="0"/>
              <a:t>23.08.2011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5EBFDA-488F-4D67-9D24-843495DA2F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B7DA5C-6A33-4520-88B8-C50F98F193C7}" type="datetimeFigureOut">
              <a:rPr lang="ru-RU" smtClean="0"/>
              <a:t>23.08.2011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5EBFDA-488F-4D67-9D24-843495DA2F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B7DA5C-6A33-4520-88B8-C50F98F193C7}" type="datetimeFigureOut">
              <a:rPr lang="ru-RU" smtClean="0"/>
              <a:t>23.08.2011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5EBFDA-488F-4D67-9D24-843495DA2F0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B7DA5C-6A33-4520-88B8-C50F98F193C7}" type="datetimeFigureOut">
              <a:rPr lang="ru-RU" smtClean="0"/>
              <a:t>23.08.2011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5EBFDA-488F-4D67-9D24-843495DA2F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B7DA5C-6A33-4520-88B8-C50F98F193C7}" type="datetimeFigureOut">
              <a:rPr lang="ru-RU" smtClean="0"/>
              <a:t>23.08.2011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5EBFDA-488F-4D67-9D24-843495DA2F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B7DA5C-6A33-4520-88B8-C50F98F193C7}" type="datetimeFigureOut">
              <a:rPr lang="ru-RU" smtClean="0"/>
              <a:t>23.08.2011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5EBFDA-488F-4D67-9D24-843495DA2F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B7DA5C-6A33-4520-88B8-C50F98F193C7}" type="datetimeFigureOut">
              <a:rPr lang="ru-RU" smtClean="0"/>
              <a:t>23.08.2011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5EBFDA-488F-4D67-9D24-843495DA2F0F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B7DA5C-6A33-4520-88B8-C50F98F193C7}" type="datetimeFigureOut">
              <a:rPr lang="ru-RU" smtClean="0"/>
              <a:t>23.08.2011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5EBFDA-488F-4D67-9D24-843495DA2F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B7DA5C-6A33-4520-88B8-C50F98F193C7}" type="datetimeFigureOut">
              <a:rPr lang="ru-RU" smtClean="0"/>
              <a:t>23.08.2011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5EBFDA-488F-4D67-9D24-843495DA2F0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3B7DA5C-6A33-4520-88B8-C50F98F193C7}" type="datetimeFigureOut">
              <a:rPr lang="ru-RU" smtClean="0"/>
              <a:t>23.08.2011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35EBFDA-488F-4D67-9D24-843495DA2F0F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____Microsoft_Office_Word_97_-_20032.doc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>
                <a:latin typeface="Arial Black" pitchFamily="34" charset="0"/>
              </a:rPr>
              <a:t/>
            </a:r>
            <a:br>
              <a:rPr lang="ru-RU" dirty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>
                <a:latin typeface="Arial Black" pitchFamily="34" charset="0"/>
              </a:rPr>
              <a:t/>
            </a:r>
            <a:br>
              <a:rPr lang="ru-RU" dirty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>
                <a:latin typeface="Arial Black" pitchFamily="34" charset="0"/>
              </a:rPr>
              <a:t/>
            </a:r>
            <a:br>
              <a:rPr lang="ru-RU" dirty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>
                <a:latin typeface="Arial Black" pitchFamily="34" charset="0"/>
              </a:rPr>
              <a:t/>
            </a:r>
            <a:br>
              <a:rPr lang="ru-RU" dirty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>
                <a:latin typeface="Arial Black" pitchFamily="34" charset="0"/>
              </a:rPr>
              <a:t/>
            </a:r>
            <a:br>
              <a:rPr lang="ru-RU" dirty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>
                <a:latin typeface="Arial Black" pitchFamily="34" charset="0"/>
              </a:rPr>
              <a:t/>
            </a:r>
            <a:br>
              <a:rPr lang="ru-RU" dirty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>
                <a:latin typeface="Arial Black" pitchFamily="34" charset="0"/>
              </a:rPr>
              <a:t/>
            </a:r>
            <a:br>
              <a:rPr lang="ru-RU" dirty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>
                <a:latin typeface="Arial Black" pitchFamily="34" charset="0"/>
              </a:rPr>
              <a:t/>
            </a:r>
            <a:br>
              <a:rPr lang="ru-RU" dirty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Григорьев </a:t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Иван  Александрович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7" name="Рисунок 6" descr="04"/>
          <p:cNvPicPr/>
          <p:nvPr/>
        </p:nvPicPr>
        <p:blipFill>
          <a:blip r:embed="rId2"/>
          <a:srcRect t="1620" r="2333"/>
          <a:stretch>
            <a:fillRect/>
          </a:stretch>
        </p:blipFill>
        <p:spPr bwMode="auto">
          <a:xfrm>
            <a:off x="2786050" y="785794"/>
            <a:ext cx="344233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Arial Black" pitchFamily="34" charset="0"/>
              </a:rPr>
              <a:t>                       Урок </a:t>
            </a:r>
            <a:r>
              <a:rPr lang="ru-RU" sz="2800" dirty="0">
                <a:latin typeface="Arial Black" pitchFamily="34" charset="0"/>
              </a:rPr>
              <a:t>города</a:t>
            </a:r>
            <a:br>
              <a:rPr lang="ru-RU" sz="2800" dirty="0">
                <a:latin typeface="Arial Black" pitchFamily="34" charset="0"/>
              </a:rPr>
            </a:br>
            <a:r>
              <a:rPr lang="ru-RU" sz="2800" dirty="0">
                <a:latin typeface="Arial Black" pitchFamily="34" charset="0"/>
              </a:rPr>
              <a:t>	</a:t>
            </a:r>
            <a:r>
              <a:rPr lang="ru-RU" sz="2800" dirty="0" smtClean="0">
                <a:latin typeface="Arial Black" pitchFamily="34" charset="0"/>
              </a:rPr>
              <a:t>         « </a:t>
            </a:r>
            <a:r>
              <a:rPr lang="ru-RU" sz="2800" dirty="0">
                <a:latin typeface="Arial Black" pitchFamily="34" charset="0"/>
              </a:rPr>
              <a:t>Московская битва»</a:t>
            </a:r>
            <a:br>
              <a:rPr lang="ru-RU" sz="2800" dirty="0">
                <a:latin typeface="Arial Black" pitchFamily="34" charset="0"/>
              </a:rPr>
            </a:br>
            <a:endParaRPr lang="ru-RU" sz="2800" dirty="0">
              <a:latin typeface="Arial Black" pitchFamily="34" charset="0"/>
            </a:endParaRPr>
          </a:p>
        </p:txBody>
      </p:sp>
      <p:pic>
        <p:nvPicPr>
          <p:cNvPr id="4" name="Рисунок 3" descr="IMG_201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14423"/>
            <a:ext cx="3738561" cy="292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201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714752"/>
            <a:ext cx="39528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800" b="1" dirty="0" smtClean="0">
                <a:latin typeface="Arial Black" pitchFamily="34" charset="0"/>
              </a:rPr>
              <a:t/>
            </a:r>
            <a:br>
              <a:rPr lang="ru-RU" sz="2800" b="1" dirty="0" smtClean="0">
                <a:latin typeface="Arial Black" pitchFamily="34" charset="0"/>
              </a:rPr>
            </a:br>
            <a:r>
              <a:rPr lang="ru-RU" sz="2800" b="1" dirty="0" smtClean="0">
                <a:latin typeface="Arial Black" pitchFamily="34" charset="0"/>
              </a:rPr>
              <a:t>                     Урок </a:t>
            </a:r>
            <a:r>
              <a:rPr lang="ru-RU" sz="2800" b="1" dirty="0">
                <a:latin typeface="Arial Black" pitchFamily="34" charset="0"/>
              </a:rPr>
              <a:t>города</a:t>
            </a:r>
            <a:r>
              <a:rPr lang="ru-RU" sz="2800" dirty="0">
                <a:latin typeface="Arial Black" pitchFamily="34" charset="0"/>
              </a:rPr>
              <a:t/>
            </a:r>
            <a:br>
              <a:rPr lang="ru-RU" sz="2800" dirty="0">
                <a:latin typeface="Arial Black" pitchFamily="34" charset="0"/>
              </a:rPr>
            </a:br>
            <a:r>
              <a:rPr lang="ru-RU" sz="2800" b="1" dirty="0">
                <a:latin typeface="Arial Black" pitchFamily="34" charset="0"/>
              </a:rPr>
              <a:t>     </a:t>
            </a:r>
            <a:r>
              <a:rPr lang="ru-RU" sz="2800" b="1" dirty="0" smtClean="0">
                <a:latin typeface="Arial Black" pitchFamily="34" charset="0"/>
              </a:rPr>
              <a:t> </a:t>
            </a:r>
            <a:r>
              <a:rPr lang="ru-RU" sz="2800" b="1" dirty="0">
                <a:latin typeface="Arial Black" pitchFamily="34" charset="0"/>
              </a:rPr>
              <a:t>«Образование </a:t>
            </a:r>
            <a:r>
              <a:rPr lang="ru-RU" sz="2800" b="1" dirty="0" smtClean="0">
                <a:latin typeface="Arial Black" pitchFamily="34" charset="0"/>
              </a:rPr>
              <a:t>города Кемерово</a:t>
            </a:r>
            <a:r>
              <a:rPr lang="ru-RU" sz="2800" b="1" dirty="0">
                <a:latin typeface="Arial Black" pitchFamily="34" charset="0"/>
              </a:rPr>
              <a:t>»</a:t>
            </a:r>
            <a:r>
              <a:rPr lang="ru-RU" sz="2800" dirty="0">
                <a:latin typeface="Arial Black" pitchFamily="34" charset="0"/>
              </a:rPr>
              <a:t/>
            </a:r>
            <a:br>
              <a:rPr lang="ru-RU" sz="2800" dirty="0">
                <a:latin typeface="Arial Black" pitchFamily="34" charset="0"/>
              </a:rPr>
            </a:br>
            <a:endParaRPr lang="ru-RU" sz="2800" dirty="0">
              <a:latin typeface="Arial Black" pitchFamily="34" charset="0"/>
            </a:endParaRPr>
          </a:p>
        </p:txBody>
      </p:sp>
      <p:pic>
        <p:nvPicPr>
          <p:cNvPr id="3" name="Рисунок 2" descr="2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14488"/>
            <a:ext cx="364333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2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643314"/>
            <a:ext cx="397668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Arial Black" pitchFamily="34" charset="0"/>
              </a:rPr>
              <a:t/>
            </a:r>
            <a:br>
              <a:rPr lang="ru-RU" sz="2800" b="1" dirty="0" smtClean="0">
                <a:latin typeface="Arial Black" pitchFamily="34" charset="0"/>
              </a:rPr>
            </a:br>
            <a:r>
              <a:rPr lang="ru-RU" sz="2800" b="1" dirty="0" smtClean="0">
                <a:latin typeface="Arial Black" pitchFamily="34" charset="0"/>
              </a:rPr>
              <a:t>Урок </a:t>
            </a:r>
            <a:r>
              <a:rPr lang="ru-RU" sz="2800" b="1" dirty="0">
                <a:latin typeface="Arial Black" pitchFamily="34" charset="0"/>
              </a:rPr>
              <a:t>города </a:t>
            </a:r>
            <a:r>
              <a:rPr lang="ru-RU" sz="2800" dirty="0">
                <a:latin typeface="Arial Black" pitchFamily="34" charset="0"/>
              </a:rPr>
              <a:t/>
            </a:r>
            <a:br>
              <a:rPr lang="ru-RU" sz="2800" dirty="0">
                <a:latin typeface="Arial Black" pitchFamily="34" charset="0"/>
              </a:rPr>
            </a:br>
            <a:r>
              <a:rPr lang="ru-RU" sz="2800" b="1" dirty="0">
                <a:latin typeface="Arial Black" pitchFamily="34" charset="0"/>
              </a:rPr>
              <a:t>«Сохраняя прошлое,  </a:t>
            </a:r>
            <a:r>
              <a:rPr lang="ru-RU" sz="2800" dirty="0">
                <a:latin typeface="Arial Black" pitchFamily="34" charset="0"/>
              </a:rPr>
              <a:t/>
            </a:r>
            <a:br>
              <a:rPr lang="ru-RU" sz="2800" dirty="0">
                <a:latin typeface="Arial Black" pitchFamily="34" charset="0"/>
              </a:rPr>
            </a:br>
            <a:r>
              <a:rPr lang="ru-RU" sz="2800" b="1" dirty="0">
                <a:latin typeface="Arial Black" pitchFamily="34" charset="0"/>
              </a:rPr>
              <a:t>строим будущее»</a:t>
            </a:r>
            <a:r>
              <a:rPr lang="ru-RU" sz="2800" dirty="0">
                <a:latin typeface="Arial Black" pitchFamily="34" charset="0"/>
              </a:rPr>
              <a:t/>
            </a:r>
            <a:br>
              <a:rPr lang="ru-RU" sz="2800" dirty="0">
                <a:latin typeface="Arial Black" pitchFamily="34" charset="0"/>
              </a:rPr>
            </a:br>
            <a:endParaRPr lang="ru-RU" sz="2800" dirty="0">
              <a:latin typeface="Arial Black" pitchFamily="34" charset="0"/>
            </a:endParaRPr>
          </a:p>
        </p:txBody>
      </p:sp>
      <p:pic>
        <p:nvPicPr>
          <p:cNvPr id="3" name="Рисунок 2" descr="Прокопова 13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785926"/>
            <a:ext cx="6215106" cy="446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Arial Black" pitchFamily="34" charset="0"/>
              </a:rPr>
              <a:t/>
            </a:r>
            <a:br>
              <a:rPr lang="ru-RU" sz="2800" b="1" dirty="0" smtClean="0">
                <a:latin typeface="Arial Black" pitchFamily="34" charset="0"/>
              </a:rPr>
            </a:br>
            <a:r>
              <a:rPr lang="ru-RU" sz="2800" b="1" dirty="0" smtClean="0">
                <a:latin typeface="Arial Black" pitchFamily="34" charset="0"/>
              </a:rPr>
              <a:t>Проведение </a:t>
            </a:r>
            <a:r>
              <a:rPr lang="ru-RU" sz="2800" b="1" dirty="0">
                <a:latin typeface="Arial Black" pitchFamily="34" charset="0"/>
              </a:rPr>
              <a:t>праздников День Защитника Отечества и День     Победы</a:t>
            </a:r>
            <a:r>
              <a:rPr lang="ru-RU" sz="2800" dirty="0">
                <a:latin typeface="Arial Black" pitchFamily="34" charset="0"/>
              </a:rPr>
              <a:t/>
            </a:r>
            <a:br>
              <a:rPr lang="ru-RU" sz="2800" dirty="0">
                <a:latin typeface="Arial Black" pitchFamily="34" charset="0"/>
              </a:rPr>
            </a:br>
            <a:endParaRPr lang="ru-RU" sz="2800" dirty="0">
              <a:latin typeface="Arial Black" pitchFamily="34" charset="0"/>
            </a:endParaRPr>
          </a:p>
        </p:txBody>
      </p:sp>
      <p:pic>
        <p:nvPicPr>
          <p:cNvPr id="3" name="Рисунок 2" descr="IMG_237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928802"/>
            <a:ext cx="307183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IMG_235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214554"/>
            <a:ext cx="442915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Совместное празднование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Дня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Победы в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Центре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по работе с населением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прикольно 35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857364"/>
            <a:ext cx="578647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Выступление </a:t>
            </a:r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>Ивана Александрович</a:t>
            </a:r>
            <a:r>
              <a:rPr lang="ru-RU" sz="31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> на выездном заседании президиума о совместной работе по военно-патриотическому воспитанию молодежи </a:t>
            </a:r>
            <a:r>
              <a:rPr lang="ru-RU" sz="31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>Кемерово и Кузбасса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 descr="1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2500306"/>
            <a:ext cx="278608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Начальник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территориального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Управления Центрального района г. Кемерово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С.Ф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Чернов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музее школы №5 вручает Григорьеву И.А.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губернаторскую медаль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«За веру и добро»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01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572000" y="1500174"/>
            <a:ext cx="315597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апреля 2008 года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 Ивану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Александровичу была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вручена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 губернаторская медаль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 «65 лет Кемеровской области»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 (7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357430"/>
            <a:ext cx="407196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11"/>
          <p:cNvPicPr/>
          <p:nvPr/>
        </p:nvPicPr>
        <p:blipFill>
          <a:blip r:embed="rId3"/>
          <a:srcRect l="7843"/>
          <a:stretch>
            <a:fillRect/>
          </a:stretch>
        </p:blipFill>
        <p:spPr bwMode="auto">
          <a:xfrm>
            <a:off x="5286380" y="4071942"/>
            <a:ext cx="358140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1500166" y="500042"/>
          <a:ext cx="3261767" cy="4143404"/>
        </p:xfrm>
        <a:graphic>
          <a:graphicData uri="http://schemas.openxmlformats.org/presentationml/2006/ole">
            <p:oleObj spid="_x0000_s29698" name="Document" r:id="rId3" imgW="7675194" imgH="10111202" progId="Word.Document.8">
              <p:embed/>
            </p:oleObj>
          </a:graphicData>
        </a:graphic>
      </p:graphicFrame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5643570" y="2500306"/>
          <a:ext cx="2920082" cy="4000528"/>
        </p:xfrm>
        <a:graphic>
          <a:graphicData uri="http://schemas.openxmlformats.org/presentationml/2006/ole">
            <p:oleObj spid="_x0000_s29699" name="Document" r:id="rId4" imgW="7656096" imgH="9844559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Боевые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и трудовые успехи Ивана Александровича отмечены правительственными наградами. Он награжден орденами: Красной Звезды, Отечественной войны 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степени и семнадцатью медалями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1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785926"/>
            <a:ext cx="392909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16"/>
          <p:cNvPicPr/>
          <p:nvPr/>
        </p:nvPicPr>
        <p:blipFill>
          <a:blip r:embed="rId3" cstate="print"/>
          <a:srcRect l="2380" r="2380"/>
          <a:stretch>
            <a:fillRect/>
          </a:stretch>
        </p:blipFill>
        <p:spPr bwMode="auto">
          <a:xfrm>
            <a:off x="5214942" y="3643314"/>
            <a:ext cx="369094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"/>
          <p:cNvPicPr/>
          <p:nvPr/>
        </p:nvPicPr>
        <p:blipFill>
          <a:blip r:embed="rId2" cstate="print"/>
          <a:srcRect l="2174" t="6020" b="3662"/>
          <a:stretch>
            <a:fillRect/>
          </a:stretch>
        </p:blipFill>
        <p:spPr bwMode="auto">
          <a:xfrm>
            <a:off x="1214414" y="857232"/>
            <a:ext cx="771533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Кроме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этих высоких наград, Григорьев Иван Александрович, является Почётным Гражданином  ПГТ Батурин Черниговской области Украина и Почётным Доцентом Кемеровского института Российского Государственного торгово-экономического университета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3" name="Рисунок 2" descr="1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214555"/>
            <a:ext cx="657229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Встреча Григорьева Ивана Александровича в мае 2008 года на призывном пункте Кемеровского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Облвоенкомата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16"/>
          <p:cNvPicPr/>
          <p:nvPr/>
        </p:nvPicPr>
        <p:blipFill>
          <a:blip r:embed="rId2"/>
          <a:srcRect l="24780" t="12122"/>
          <a:stretch>
            <a:fillRect/>
          </a:stretch>
        </p:blipFill>
        <p:spPr bwMode="auto">
          <a:xfrm>
            <a:off x="1643042" y="1643050"/>
            <a:ext cx="6765951" cy="436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Учащиеся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школы № 5 любят, ценят, уважают Ивана Александровича и поздравляют со всеми праздниками, часто приходят к нему в гости. Это самая высокая награда для Ивана Александровича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23"/>
          <p:cNvPicPr/>
          <p:nvPr/>
        </p:nvPicPr>
        <p:blipFill>
          <a:blip r:embed="rId2"/>
          <a:srcRect l="-95" t="4576" b="8768"/>
          <a:stretch>
            <a:fillRect/>
          </a:stretch>
        </p:blipFill>
        <p:spPr bwMode="auto">
          <a:xfrm>
            <a:off x="1643042" y="1571612"/>
            <a:ext cx="692948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«Страницы памяти</a:t>
            </a: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i="1" dirty="0" err="1">
                <a:latin typeface="Times New Roman" pitchFamily="18" charset="0"/>
                <a:cs typeface="Times New Roman" pitchFamily="18" charset="0"/>
              </a:rPr>
              <a:t>Онюшева</a:t>
            </a: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 Елизавета, ученица 5 «А» класса,  берёт интервью у ветерана ВОВ Григорьева И.А.</a:t>
            </a:r>
            <a:r>
              <a:rPr lang="ru-RU" b="1" i="1" dirty="0"/>
              <a:t/>
            </a:r>
            <a:br>
              <a:rPr lang="ru-RU" b="1" i="1" dirty="0"/>
            </a:br>
            <a:endParaRPr lang="ru-RU" b="1" i="1" dirty="0"/>
          </a:p>
        </p:txBody>
      </p:sp>
      <p:pic>
        <p:nvPicPr>
          <p:cNvPr id="3" name="Рисунок 2" descr="P101040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785926"/>
            <a:ext cx="642942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"/>
          <p:cNvPicPr/>
          <p:nvPr/>
        </p:nvPicPr>
        <p:blipFill>
          <a:blip r:embed="rId2"/>
          <a:srcRect l="6030" t="5887" r="8040" b="11693"/>
          <a:stretch>
            <a:fillRect/>
          </a:stretch>
        </p:blipFill>
        <p:spPr bwMode="auto">
          <a:xfrm>
            <a:off x="1214414" y="785794"/>
            <a:ext cx="7643866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"/>
          <p:cNvPicPr/>
          <p:nvPr/>
        </p:nvPicPr>
        <p:blipFill>
          <a:blip r:embed="rId2"/>
          <a:srcRect l="2882"/>
          <a:stretch>
            <a:fillRect/>
          </a:stretch>
        </p:blipFill>
        <p:spPr bwMode="auto">
          <a:xfrm>
            <a:off x="1214414" y="571480"/>
            <a:ext cx="771533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окопова 290"/>
          <p:cNvPicPr/>
          <p:nvPr/>
        </p:nvPicPr>
        <p:blipFill>
          <a:blip r:embed="rId2" cstate="print"/>
          <a:srcRect t="2777" b="5577"/>
          <a:stretch>
            <a:fillRect/>
          </a:stretch>
        </p:blipFill>
        <p:spPr bwMode="auto">
          <a:xfrm>
            <a:off x="1285852" y="357166"/>
            <a:ext cx="357190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09"/>
          <p:cNvPicPr/>
          <p:nvPr/>
        </p:nvPicPr>
        <p:blipFill>
          <a:blip r:embed="rId3" cstate="print">
            <a:lum bright="18000" contrast="18000"/>
          </a:blip>
          <a:srcRect t="2132"/>
          <a:stretch>
            <a:fillRect/>
          </a:stretch>
        </p:blipFill>
        <p:spPr bwMode="auto">
          <a:xfrm>
            <a:off x="5429256" y="357166"/>
            <a:ext cx="342902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09"/>
          <p:cNvPicPr/>
          <p:nvPr/>
        </p:nvPicPr>
        <p:blipFill>
          <a:blip r:embed="rId4" cstate="print"/>
          <a:srcRect l="5014" t="3694" r="2235"/>
          <a:stretch>
            <a:fillRect/>
          </a:stretch>
        </p:blipFill>
        <p:spPr bwMode="auto">
          <a:xfrm>
            <a:off x="3714744" y="2928934"/>
            <a:ext cx="2714644" cy="361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14290"/>
            <a:ext cx="248570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0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14290"/>
            <a:ext cx="242889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0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3571876"/>
            <a:ext cx="250033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0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571876"/>
            <a:ext cx="235745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авительственная телеграмм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357166"/>
            <a:ext cx="357187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1"/>
          <p:cNvPicPr/>
          <p:nvPr/>
        </p:nvPicPr>
        <p:blipFill>
          <a:blip r:embed="rId3"/>
          <a:srcRect l="3114" t="1933" r="3477" b="11267"/>
          <a:stretch>
            <a:fillRect/>
          </a:stretch>
        </p:blipFill>
        <p:spPr bwMode="auto">
          <a:xfrm>
            <a:off x="5214942" y="1857364"/>
            <a:ext cx="350046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357166"/>
            <a:ext cx="5101608" cy="581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окопова 03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857364"/>
            <a:ext cx="557216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 smtClean="0">
                <a:latin typeface="Arial Black" pitchFamily="34" charset="0"/>
              </a:rPr>
              <a:t>Раздел </a:t>
            </a:r>
            <a:r>
              <a:rPr lang="ru-RU" sz="3100" b="1" dirty="0">
                <a:latin typeface="Arial Black" pitchFamily="34" charset="0"/>
              </a:rPr>
              <a:t>экспозиции, посвященный </a:t>
            </a:r>
            <a:r>
              <a:rPr lang="ru-RU" sz="3100" dirty="0">
                <a:latin typeface="Arial Black" pitchFamily="34" charset="0"/>
              </a:rPr>
              <a:t/>
            </a:r>
            <a:br>
              <a:rPr lang="ru-RU" sz="3100" dirty="0">
                <a:latin typeface="Arial Black" pitchFamily="34" charset="0"/>
              </a:rPr>
            </a:br>
            <a:r>
              <a:rPr lang="ru-RU" sz="3100" b="1" dirty="0">
                <a:latin typeface="Arial Black" pitchFamily="34" charset="0"/>
              </a:rPr>
              <a:t>75-ой гвардейской </a:t>
            </a:r>
            <a:r>
              <a:rPr lang="ru-RU" sz="3100" dirty="0">
                <a:latin typeface="Arial Black" pitchFamily="34" charset="0"/>
              </a:rPr>
              <a:t/>
            </a:r>
            <a:br>
              <a:rPr lang="ru-RU" sz="3100" dirty="0">
                <a:latin typeface="Arial Black" pitchFamily="34" charset="0"/>
              </a:rPr>
            </a:br>
            <a:r>
              <a:rPr lang="ru-RU" sz="3100" b="1" dirty="0">
                <a:latin typeface="Arial Black" pitchFamily="34" charset="0"/>
              </a:rPr>
              <a:t>стрелковой дивизии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47</TotalTime>
  <Words>46</Words>
  <Application>Microsoft Office PowerPoint</Application>
  <PresentationFormat>Экран (4:3)</PresentationFormat>
  <Paragraphs>20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Солнцестояние</vt:lpstr>
      <vt:lpstr>Документ Microsoft Office Word 97 - 2003</vt:lpstr>
      <vt:lpstr>                 Григорьев  Иван  Александрович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  Раздел экспозиции, посвященный  75-ой гвардейской  стрелковой дивизии </vt:lpstr>
      <vt:lpstr>                       Урок города           « Московская битва» </vt:lpstr>
      <vt:lpstr>                      Урок города       «Образование города Кемерово» </vt:lpstr>
      <vt:lpstr> Урок города  «Сохраняя прошлое,   строим будущее» </vt:lpstr>
      <vt:lpstr> Проведение праздников День Защитника Отечества и День     Победы </vt:lpstr>
      <vt:lpstr>Совместное празднование Дня Победы в Центре  по работе с населением</vt:lpstr>
      <vt:lpstr>    Выступление Ивана Александрович  на выездном заседании президиума о совместной работе по военно-патриотическому воспитанию молодежи  Кемерово и Кузбасса </vt:lpstr>
      <vt:lpstr>  Начальник</vt:lpstr>
      <vt:lpstr>   22 апреля 2008 года  Ивану Александровичу была вручена  губернаторская медаль  «65 лет Кемеровской области» </vt:lpstr>
      <vt:lpstr>Слайд 18</vt:lpstr>
      <vt:lpstr>  Боевые и трудовые успехи Ивана Александровича отмечены правительственными наградами. Он награжден орденами: Красной Звезды, Отечественной войны I степени и семнадцатью медалями.  </vt:lpstr>
      <vt:lpstr> Кроме этих высоких наград, Григорьев Иван Александрович, является Почётным Гражданином  ПГТ Батурин Черниговской области Украина и Почётным Доцентом Кемеровского института Российского Государственного торгово-экономического университета </vt:lpstr>
      <vt:lpstr>Встреча Григорьева Ивана Александровича в мае 2008 года на призывном пункте Кемеровского  Облвоенкомата  </vt:lpstr>
      <vt:lpstr> Учащиеся школы № 5 любят, ценят, уважают Ивана Александровича и поздравляют со всеми праздниками, часто приходят к нему в гости. Это самая высокая награда для Ивана Александровича </vt:lpstr>
      <vt:lpstr>  Акция «Страницы памяти».  Онюшева Елизавета, ученица 5 «А» класса,  берёт интервью у ветерана ВОВ Григорьева И.А.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Григорьев  Иван  Александрович</dc:title>
  <dc:creator>Billy</dc:creator>
  <cp:lastModifiedBy>Billy</cp:lastModifiedBy>
  <cp:revision>6</cp:revision>
  <dcterms:created xsi:type="dcterms:W3CDTF">2011-08-23T07:07:25Z</dcterms:created>
  <dcterms:modified xsi:type="dcterms:W3CDTF">2011-08-23T07:55:03Z</dcterms:modified>
</cp:coreProperties>
</file>